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26" r:id="rId7"/>
    <p:sldMasterId id="2147483739" r:id="rId8"/>
    <p:sldMasterId id="2147483752" r:id="rId9"/>
    <p:sldMasterId id="2147483765" r:id="rId10"/>
    <p:sldMasterId id="2147483778" r:id="rId11"/>
  </p:sldMasterIdLst>
  <p:sldIdLst>
    <p:sldId id="256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89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7" r:id="rId52"/>
  </p:sldIdLst>
  <p:sldSz cx="9144000" cy="6858000" type="screen4x3"/>
  <p:notesSz cx="7559675" cy="10691813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53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6" name="Kép 45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7" name="Kép 46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8" name="Kép 87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9" name="Kép 88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36" name="Kép 135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37" name="Kép 136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79" name="Kép 178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80" name="Kép 179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1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22" name="Kép 221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23" name="Kép 222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67" name="Kép 266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68" name="Kép 267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09" name="Kép 308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10" name="Kép 309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3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53" name="Kép 352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4" name="Kép 353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95" name="Kép 394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96" name="Kép 395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37" name="Kép 436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38" name="Kép 437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hu-H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79" name="Kép 478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80" name="Kép 479"/>
          <p:cNvPicPr/>
          <p:nvPr/>
        </p:nvPicPr>
        <p:blipFill>
          <a:blip r:embed="rId2" cstate="print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stomShape 1" hidden="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228600" y="228600"/>
            <a:ext cx="8695080" cy="60343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6054840" y="5499360"/>
            <a:ext cx="2879280" cy="71424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2622240" y="5370840"/>
            <a:ext cx="5550840" cy="85068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2832120" y="5383080"/>
            <a:ext cx="5474160" cy="77472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5616360" y="5369760"/>
            <a:ext cx="3311640" cy="65160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CustomShape 12"/>
          <p:cNvSpPr/>
          <p:nvPr/>
        </p:nvSpPr>
        <p:spPr>
          <a:xfrm>
            <a:off x="211680" y="5353920"/>
            <a:ext cx="8722800" cy="13309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" name="PlaceHolder 13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14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0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1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2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3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" name="PlaceHolder 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hu-H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Címszöveg formátumának szerkesztése</a:t>
            </a:r>
          </a:p>
        </p:txBody>
      </p:sp>
      <p:sp>
        <p:nvSpPr>
          <p:cNvPr id="55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 hidden="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1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2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3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5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CustomShape 7"/>
          <p:cNvSpPr/>
          <p:nvPr/>
        </p:nvSpPr>
        <p:spPr>
          <a:xfrm>
            <a:off x="228600" y="228600"/>
            <a:ext cx="8695080" cy="1425600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7" name="CustomShape 8"/>
          <p:cNvSpPr/>
          <p:nvPr/>
        </p:nvSpPr>
        <p:spPr>
          <a:xfrm>
            <a:off x="6047280" y="85932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CustomShape 9"/>
          <p:cNvSpPr/>
          <p:nvPr/>
        </p:nvSpPr>
        <p:spPr>
          <a:xfrm>
            <a:off x="2619360" y="73080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9" name="CustomShape 10"/>
          <p:cNvSpPr/>
          <p:nvPr/>
        </p:nvSpPr>
        <p:spPr>
          <a:xfrm>
            <a:off x="2828880" y="74304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0" name="CustomShape 11"/>
          <p:cNvSpPr/>
          <p:nvPr/>
        </p:nvSpPr>
        <p:spPr>
          <a:xfrm>
            <a:off x="5609520" y="72972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1" name="CustomShape 12"/>
          <p:cNvSpPr/>
          <p:nvPr/>
        </p:nvSpPr>
        <p:spPr>
          <a:xfrm>
            <a:off x="211680" y="71424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PlaceHolder 13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hu-H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Címszöveg formátumának szerkesztése</a:t>
            </a:r>
          </a:p>
        </p:txBody>
      </p:sp>
      <p:sp>
        <p:nvSpPr>
          <p:cNvPr id="103" name="PlaceHolder 14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9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0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1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PlaceHolder 7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5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476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146" name="PlaceHolder 9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476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2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3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4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5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6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7" name="PlaceHolder 7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8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476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189" name="PlaceHolder 9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476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5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6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7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8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9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0" name="PlaceHolder 7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1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232" name="PlaceHolder 9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233" name="PlaceHolder 10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234" name="PlaceHolder 11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/>
    <p:bodyStyle/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0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1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2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3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4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5" name="PlaceHolder 7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6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772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/>
    <p:bodyStyle/>
    <p:otherStyle/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2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3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4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5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6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7" name="PlaceHolder 7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8880" cy="1252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8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319" name="PlaceHolder 9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4760" cy="164520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  <p:sp>
        <p:nvSpPr>
          <p:cNvPr id="320" name="PlaceHolder 10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4760" cy="34498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/>
    <p:bodyStyle/>
    <p:otherStyle/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6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57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58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59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60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61" name="PlaceHolder 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hu-H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Címszöveg formátumának szerkesztése</a:t>
            </a:r>
          </a:p>
        </p:txBody>
      </p:sp>
      <p:sp>
        <p:nvSpPr>
          <p:cNvPr id="362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xStyles>
    <p:titleStyle/>
    <p:bodyStyle/>
    <p:otherStyle/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98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9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0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1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2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3" name="PlaceHolder 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hu-H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Címszöveg formátumának szerkesztése</a:t>
            </a:r>
          </a:p>
        </p:txBody>
      </p:sp>
      <p:sp>
        <p:nvSpPr>
          <p:cNvPr id="404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/>
    <p:bodyStyle/>
    <p:otherStyle/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40" name="CustomShape 2"/>
          <p:cNvSpPr/>
          <p:nvPr/>
        </p:nvSpPr>
        <p:spPr>
          <a:xfrm>
            <a:off x="6047280" y="1824480"/>
            <a:ext cx="2875680" cy="713160"/>
          </a:xfrm>
          <a:custGeom>
            <a:avLst/>
            <a:gdLst/>
            <a:ahLst/>
            <a:cxnLst/>
            <a:rect l="l" t="t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1" name="CustomShape 3"/>
          <p:cNvSpPr/>
          <p:nvPr/>
        </p:nvSpPr>
        <p:spPr>
          <a:xfrm>
            <a:off x="2619360" y="1696320"/>
            <a:ext cx="5543640" cy="849240"/>
          </a:xfrm>
          <a:custGeom>
            <a:avLst/>
            <a:gdLst/>
            <a:ahLst/>
            <a:cxnLst/>
            <a:rect l="l" t="t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2" name="CustomShape 4"/>
          <p:cNvSpPr/>
          <p:nvPr/>
        </p:nvSpPr>
        <p:spPr>
          <a:xfrm>
            <a:off x="2828880" y="1708560"/>
            <a:ext cx="5467320" cy="773640"/>
          </a:xfrm>
          <a:custGeom>
            <a:avLst/>
            <a:gdLst/>
            <a:ahLst/>
            <a:cxnLst/>
            <a:rect l="l" t="t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3" name="CustomShape 5"/>
          <p:cNvSpPr/>
          <p:nvPr/>
        </p:nvSpPr>
        <p:spPr>
          <a:xfrm>
            <a:off x="5609520" y="1694880"/>
            <a:ext cx="3307320" cy="650880"/>
          </a:xfrm>
          <a:custGeom>
            <a:avLst/>
            <a:gdLst/>
            <a:ahLst/>
            <a:cxnLst/>
            <a:rect l="l" t="t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4" name="CustomShape 6"/>
          <p:cNvSpPr/>
          <p:nvPr/>
        </p:nvSpPr>
        <p:spPr>
          <a:xfrm>
            <a:off x="211680" y="1679400"/>
            <a:ext cx="8722800" cy="1329120"/>
          </a:xfrm>
          <a:custGeom>
            <a:avLst/>
            <a:gdLst/>
            <a:ahLst/>
            <a:cxnLst/>
            <a:rect l="l" t="t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5" name="PlaceHolder 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hu-H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Címszöveg formátumának szerkesztése</a:t>
            </a:r>
          </a:p>
        </p:txBody>
      </p:sp>
      <p:sp>
        <p:nvSpPr>
          <p:cNvPr id="446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Vázlatszöveg formátumának szerkesztése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Második vázlatszint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Harmadik vázlatszint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Negyedik vázlatszint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Ötödik vázlatszint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Hatodik vázlatszint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u-H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Hetedik vázlatszint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1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CustomShape 1"/>
          <p:cNvSpPr/>
          <p:nvPr/>
        </p:nvSpPr>
        <p:spPr>
          <a:xfrm>
            <a:off x="685800" y="1600200"/>
            <a:ext cx="7771680" cy="1779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Inklúzió az óvodában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2" name="CustomShape 2"/>
          <p:cNvSpPr/>
          <p:nvPr/>
        </p:nvSpPr>
        <p:spPr>
          <a:xfrm>
            <a:off x="1371600" y="3556080"/>
            <a:ext cx="6400080" cy="1472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hu-HU" sz="20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„STARTCSOMAG „ autizmus spektrum zavarokkal élő gyermekeket befogadó óvodák számára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83" name="Kép 3"/>
          <p:cNvPicPr/>
          <p:nvPr/>
        </p:nvPicPr>
        <p:blipFill>
          <a:blip r:embed="rId2" cstate="print"/>
          <a:stretch/>
        </p:blipFill>
        <p:spPr>
          <a:xfrm>
            <a:off x="3262320" y="4221000"/>
            <a:ext cx="2618640" cy="2159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fejlődés olyan összetett zavara, amelynek tünetei a kölcsönös kommunikáció, a társas kapcsolatok, a viselkedés és gondolkodás szokatlan tüneteiben nyilvánulnak meg. A sérülés lehet egészen enyhe, más esetben szélsőségesen súlyos.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5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Autizmus spektrum zavar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" name="Kép 1"/>
          <p:cNvPicPr/>
          <p:nvPr/>
        </p:nvPicPr>
        <p:blipFill>
          <a:blip r:embed="rId2" cstate="print"/>
          <a:stretch/>
        </p:blipFill>
        <p:spPr>
          <a:xfrm>
            <a:off x="1691640" y="1412640"/>
            <a:ext cx="5616000" cy="3599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7" name="Kép 1"/>
          <p:cNvPicPr/>
          <p:nvPr/>
        </p:nvPicPr>
        <p:blipFill>
          <a:blip r:embed="rId2" cstate="print"/>
          <a:stretch/>
        </p:blipFill>
        <p:spPr>
          <a:xfrm>
            <a:off x="1924200" y="1784520"/>
            <a:ext cx="5295240" cy="3288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Egyes kutatások szerint genetikai adottságok: valószínű, hogy egy genetikai sérülékenységen alapuló agyi fejlődési zavar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Néhány esetben kapcsolat lehet fertőzésekkel, sérülésekkel, idegrendszeri kórképpel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9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Mi áll a hátterében?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Szegregált vagy integráló formában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Nagyon fontos a korai fejlesztés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gyermek egyénre szabott, átgondolt pedagógiai program szerint szakszerű oktatás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Jól szervezett, vizuális megsegítőket használó, felesleges ingerektől mentes speciális vagy integráló csoport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1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Speciális oktatás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Alapfeladatunk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3" name="CustomShape 2"/>
          <p:cNvSpPr/>
          <p:nvPr/>
        </p:nvSpPr>
        <p:spPr>
          <a:xfrm>
            <a:off x="676800" y="2679120"/>
            <a:ext cx="3821400" cy="344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Bénulásos beteg-</a:t>
            </a:r>
            <a:r>
              <a:rPr lang="hu-HU" sz="2400" b="1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kerekesszék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Gyengén látó-szemüveg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Hallássérült-</a:t>
            </a:r>
            <a:r>
              <a:rPr lang="hu-HU" sz="2400" b="1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hallókészülék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4" name="CustomShape 3"/>
          <p:cNvSpPr/>
          <p:nvPr/>
        </p:nvSpPr>
        <p:spPr>
          <a:xfrm>
            <a:off x="4645080" y="2679120"/>
            <a:ext cx="3821400" cy="344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Autizmussal élő-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hu-HU" sz="2400" b="1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VIZUÁLIS SEGÍTŐK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Első lépés megértés,megismerés,szemléletváltás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„</a:t>
            </a:r>
            <a:r>
              <a:rPr lang="hu-HU" sz="2400" b="0" i="1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gyakran feltesszük a kérdést: Miért kell nekem mindezt megcsinálnom a csoportomban EGYETLEN gyermekért? Hisszük, hogy ezek az ötletek és stratégiák a csoport minden gyermeke javára válnak” (Beaney J, Kershaw P)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6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Autizmusbarát óvoda kialakítása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Diagnózis megismerése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Környezet alakítása a gyermek speciális igényéhez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Vizuális segítségek elkészítése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Szülők felkészítése,tájékoztatása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98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Előkészületek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Szakértői vélemény átolvasása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Az összes, gyermek állapotához kapcsolódó vélemény megismerése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Konzultáció az óvodában dolgozó szakemberekkel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Családlátogatás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0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Diagnózis megismerése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csoportszobában egyértelműen, fizikailag legyenek elválasztva a különböző tevékenységek helyszínei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Ülőhelye, munkaterülete olyan helyen legyen, hogy minél kevesebb inger érje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Környezete legyen strukturált, szervezett, letisztult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Legyen saját munkaasztala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2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környezet alakítása a gyermek speciális igényéhez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Az elvárt viselkedést jelző vizuális emlékeztetők legyenek jól látható helyeken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Az adott feladathoz szükséges eszközök legyenek jól látható, hozzáférhető helyen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Legyen az épületben egy olyan hely, ahol a sérült gyermeket szükség szerint izolálhatjuk.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4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környezet alakítása a gyermek speciális igényéhez 2.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Zárt végű feladatok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Vizuális óra használata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Tevékenység befejezésére utalószavak használata (utolsó)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6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Idő előre jelzése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Napirend kártya (mindenkinek)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Heti-rend, órarend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Folyamat ábra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Szempont kártya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Én könyv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Napló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Szociális történetek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Szabály tábla, füzet stb…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Versek, mesék „képesítése”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8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Vizuális segítségek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CustomShape 1"/>
          <p:cNvSpPr/>
          <p:nvPr/>
        </p:nvSpPr>
        <p:spPr>
          <a:xfrm>
            <a:off x="457200" y="-59760"/>
            <a:ext cx="8228880" cy="2048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                        Napirend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10" name="Kép 509"/>
          <p:cNvPicPr/>
          <p:nvPr/>
        </p:nvPicPr>
        <p:blipFill>
          <a:blip r:embed="rId2" cstate="print"/>
          <a:stretch/>
        </p:blipFill>
        <p:spPr>
          <a:xfrm>
            <a:off x="1385640" y="2675520"/>
            <a:ext cx="2586960" cy="3449880"/>
          </a:xfrm>
          <a:prstGeom prst="rect">
            <a:avLst/>
          </a:prstGeom>
          <a:ln>
            <a:noFill/>
          </a:ln>
        </p:spPr>
      </p:pic>
      <p:pic>
        <p:nvPicPr>
          <p:cNvPr id="511" name="Kép 510"/>
          <p:cNvPicPr/>
          <p:nvPr/>
        </p:nvPicPr>
        <p:blipFill>
          <a:blip r:embed="rId3" cstate="print"/>
          <a:stretch/>
        </p:blipFill>
        <p:spPr>
          <a:xfrm>
            <a:off x="4668120" y="3044880"/>
            <a:ext cx="3614760" cy="2710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Heti-rend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13" name="Kép 512"/>
          <p:cNvPicPr/>
          <p:nvPr/>
        </p:nvPicPr>
        <p:blipFill>
          <a:blip r:embed="rId2" cstate="print"/>
          <a:stretch/>
        </p:blipFill>
        <p:spPr>
          <a:xfrm>
            <a:off x="2016000" y="2592000"/>
            <a:ext cx="5247000" cy="3934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Folyamatábra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15" name="Kép 514"/>
          <p:cNvPicPr/>
          <p:nvPr/>
        </p:nvPicPr>
        <p:blipFill>
          <a:blip r:embed="rId2" cstate="print"/>
          <a:stretch/>
        </p:blipFill>
        <p:spPr>
          <a:xfrm>
            <a:off x="1584000" y="2616120"/>
            <a:ext cx="5247720" cy="3935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Én-könyv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19" name="Kép 518"/>
          <p:cNvPicPr/>
          <p:nvPr/>
        </p:nvPicPr>
        <p:blipFill>
          <a:blip r:embed="rId2" cstate="print"/>
          <a:stretch/>
        </p:blipFill>
        <p:spPr>
          <a:xfrm>
            <a:off x="504000" y="2398320"/>
            <a:ext cx="2951640" cy="3937320"/>
          </a:xfrm>
          <a:prstGeom prst="rect">
            <a:avLst/>
          </a:prstGeom>
          <a:ln>
            <a:noFill/>
          </a:ln>
        </p:spPr>
      </p:pic>
      <p:pic>
        <p:nvPicPr>
          <p:cNvPr id="520" name="Kép 519"/>
          <p:cNvPicPr/>
          <p:nvPr/>
        </p:nvPicPr>
        <p:blipFill>
          <a:blip r:embed="rId3" cstate="print"/>
          <a:stretch/>
        </p:blipFill>
        <p:spPr>
          <a:xfrm>
            <a:off x="4896000" y="2376000"/>
            <a:ext cx="2748240" cy="2061000"/>
          </a:xfrm>
          <a:prstGeom prst="rect">
            <a:avLst/>
          </a:prstGeom>
          <a:ln>
            <a:noFill/>
          </a:ln>
        </p:spPr>
      </p:pic>
      <p:pic>
        <p:nvPicPr>
          <p:cNvPr id="521" name="Kép 520"/>
          <p:cNvPicPr/>
          <p:nvPr/>
        </p:nvPicPr>
        <p:blipFill>
          <a:blip r:embed="rId4" cstate="print"/>
          <a:stretch/>
        </p:blipFill>
        <p:spPr>
          <a:xfrm>
            <a:off x="4861800" y="4618440"/>
            <a:ext cx="2769840" cy="2077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Napló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3" name="CustomShape 2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250016" y="2942672"/>
            <a:ext cx="4191868" cy="32923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Szociális történet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25" name="Kép 524"/>
          <p:cNvPicPr/>
          <p:nvPr/>
        </p:nvPicPr>
        <p:blipFill>
          <a:blip r:embed="rId2" cstate="print"/>
          <a:stretch/>
        </p:blipFill>
        <p:spPr>
          <a:xfrm>
            <a:off x="1800000" y="2592000"/>
            <a:ext cx="5472000" cy="410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Szabálytábla,szabályfüzet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27" name="Kép 526"/>
          <p:cNvPicPr/>
          <p:nvPr/>
        </p:nvPicPr>
        <p:blipFill>
          <a:blip r:embed="rId2" cstate="print"/>
          <a:stretch/>
        </p:blipFill>
        <p:spPr>
          <a:xfrm>
            <a:off x="4392000" y="2808000"/>
            <a:ext cx="4320000" cy="3239640"/>
          </a:xfrm>
          <a:prstGeom prst="rect">
            <a:avLst/>
          </a:prstGeom>
          <a:ln>
            <a:noFill/>
          </a:ln>
        </p:spPr>
      </p:pic>
      <p:pic>
        <p:nvPicPr>
          <p:cNvPr id="528" name="Kép 527"/>
          <p:cNvPicPr/>
          <p:nvPr/>
        </p:nvPicPr>
        <p:blipFill>
          <a:blip r:embed="rId3" cstate="print"/>
          <a:stretch/>
        </p:blipFill>
        <p:spPr>
          <a:xfrm>
            <a:off x="72000" y="2880000"/>
            <a:ext cx="4127760" cy="3095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Versek, mesék „képesítése”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30" name="Kép 529"/>
          <p:cNvPicPr/>
          <p:nvPr/>
        </p:nvPicPr>
        <p:blipFill>
          <a:blip r:embed="rId2" cstate="print"/>
          <a:stretch/>
        </p:blipFill>
        <p:spPr>
          <a:xfrm>
            <a:off x="936000" y="2232000"/>
            <a:ext cx="2784960" cy="2088000"/>
          </a:xfrm>
          <a:prstGeom prst="rect">
            <a:avLst/>
          </a:prstGeom>
          <a:ln>
            <a:noFill/>
          </a:ln>
        </p:spPr>
      </p:pic>
      <p:pic>
        <p:nvPicPr>
          <p:cNvPr id="531" name="Kép 530"/>
          <p:cNvPicPr/>
          <p:nvPr/>
        </p:nvPicPr>
        <p:blipFill>
          <a:blip r:embed="rId3" cstate="print"/>
          <a:stretch/>
        </p:blipFill>
        <p:spPr>
          <a:xfrm>
            <a:off x="4896000" y="2231640"/>
            <a:ext cx="2688840" cy="2016000"/>
          </a:xfrm>
          <a:prstGeom prst="rect">
            <a:avLst/>
          </a:prstGeom>
          <a:ln>
            <a:noFill/>
          </a:ln>
        </p:spPr>
      </p:pic>
      <p:pic>
        <p:nvPicPr>
          <p:cNvPr id="532" name="Kép 531"/>
          <p:cNvPicPr/>
          <p:nvPr/>
        </p:nvPicPr>
        <p:blipFill>
          <a:blip r:embed="rId4" cstate="print"/>
          <a:stretch/>
        </p:blipFill>
        <p:spPr>
          <a:xfrm>
            <a:off x="4896000" y="4680000"/>
            <a:ext cx="2663640" cy="1996920"/>
          </a:xfrm>
          <a:prstGeom prst="rect">
            <a:avLst/>
          </a:prstGeom>
          <a:ln>
            <a:noFill/>
          </a:ln>
        </p:spPr>
      </p:pic>
      <p:pic>
        <p:nvPicPr>
          <p:cNvPr id="533" name="Kép 532"/>
          <p:cNvPicPr/>
          <p:nvPr/>
        </p:nvPicPr>
        <p:blipFill>
          <a:blip r:embed="rId5" cstate="print"/>
          <a:stretch/>
        </p:blipFill>
        <p:spPr>
          <a:xfrm>
            <a:off x="1008000" y="4644720"/>
            <a:ext cx="2735640" cy="2050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35" name="Kép 534"/>
          <p:cNvPicPr/>
          <p:nvPr/>
        </p:nvPicPr>
        <p:blipFill>
          <a:blip r:embed="rId2" cstate="print"/>
          <a:stretch/>
        </p:blipFill>
        <p:spPr>
          <a:xfrm>
            <a:off x="720000" y="2304000"/>
            <a:ext cx="2839680" cy="2129400"/>
          </a:xfrm>
          <a:prstGeom prst="rect">
            <a:avLst/>
          </a:prstGeom>
          <a:ln>
            <a:noFill/>
          </a:ln>
        </p:spPr>
      </p:pic>
      <p:pic>
        <p:nvPicPr>
          <p:cNvPr id="536" name="Kép 535"/>
          <p:cNvPicPr/>
          <p:nvPr/>
        </p:nvPicPr>
        <p:blipFill>
          <a:blip r:embed="rId3" cstate="print"/>
          <a:stretch/>
        </p:blipFill>
        <p:spPr>
          <a:xfrm>
            <a:off x="4559760" y="2304000"/>
            <a:ext cx="2783880" cy="2087640"/>
          </a:xfrm>
          <a:prstGeom prst="rect">
            <a:avLst/>
          </a:prstGeom>
          <a:ln>
            <a:noFill/>
          </a:ln>
        </p:spPr>
      </p:pic>
      <p:pic>
        <p:nvPicPr>
          <p:cNvPr id="537" name="Kép 536"/>
          <p:cNvPicPr/>
          <p:nvPr/>
        </p:nvPicPr>
        <p:blipFill>
          <a:blip r:embed="rId4" cstate="print"/>
          <a:stretch/>
        </p:blipFill>
        <p:spPr>
          <a:xfrm>
            <a:off x="4535640" y="4608000"/>
            <a:ext cx="2808000" cy="2105640"/>
          </a:xfrm>
          <a:prstGeom prst="rect">
            <a:avLst/>
          </a:prstGeom>
          <a:ln>
            <a:noFill/>
          </a:ln>
        </p:spPr>
      </p:pic>
      <p:pic>
        <p:nvPicPr>
          <p:cNvPr id="538" name="Kép 537"/>
          <p:cNvPicPr/>
          <p:nvPr/>
        </p:nvPicPr>
        <p:blipFill>
          <a:blip r:embed="rId5" cstate="print"/>
          <a:stretch/>
        </p:blipFill>
        <p:spPr>
          <a:xfrm>
            <a:off x="726840" y="4595400"/>
            <a:ext cx="2800800" cy="2100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40" name="Kép 539"/>
          <p:cNvPicPr/>
          <p:nvPr/>
        </p:nvPicPr>
        <p:blipFill>
          <a:blip r:embed="rId2" cstate="print"/>
          <a:stretch/>
        </p:blipFill>
        <p:spPr>
          <a:xfrm>
            <a:off x="2448000" y="1296000"/>
            <a:ext cx="3959640" cy="5281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Szülői értekezlet keretében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Röviden, természetesen, határozottan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2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Szülők tájékoztatása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 algn="ctr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i="1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Autizmussal élő gyermekek inklúziója esetében nélkülözhetetlenek!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4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Segítők, asszisztensek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Az óvoda pedagógussal együtt megtervezi a személyre szabott napirendi kártyákat.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nap elején átbeszéli a gyermekkel az aznapi napirendet, várható feladatokat.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Összetettebb feladatoknál azokat elemeire szedi, kis lépésekben közvetíti a gyermek számára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6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Feladata 1.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Gondoskodik arról, hogy a gyermek saját munkaasztalánál dolgozzon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Elősegíti a gyermek társas kapcsolatának kialakítását, segíti a gyermeket a társaival való kommunikációban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 Viselkedésprobléma esetén feljegyzéseket, jegyzőkönyvet készít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kevésbé strukturált időszakon átsegíti a gyermeket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8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Feladata 2.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Kollégák tájékoztatása a gyermekkel kapcsolatos fontos információkról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Ha olyan helyzet várható, melyet a sérült gyermek valószínűleg nehezen ért, felkészíti rá.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0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Feladata 3.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gyermek egész napos speciális megsegítésén túl: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Az óvodán belül megvalósuló terápiákon, szükség szerinti részvétel (mozgás terápia, kutya terápia)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Utazó gyógypedagógus fejlesztésein un. hátsó segítség adás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csoport szobában egyéni fejlesztés, dobozos,kódos feladatok lebonyolítása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2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Konkrét feladatai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Napi szinten, sőt naponta többször is lehet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Asszisztenssel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Paravánnal elzárt, vagy viszonylag elkülönített részen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4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Csoportban egyéni feladatok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CustomShape 1"/>
          <p:cNvSpPr/>
          <p:nvPr/>
        </p:nvSpPr>
        <p:spPr>
          <a:xfrm>
            <a:off x="1150920" y="214200"/>
            <a:ext cx="7792200" cy="1461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0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Dobozolós, kódos feladatok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6" name="CustomShape 2"/>
          <p:cNvSpPr/>
          <p:nvPr/>
        </p:nvSpPr>
        <p:spPr>
          <a:xfrm>
            <a:off x="1182600" y="2017800"/>
            <a:ext cx="3812400" cy="4114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Ugyan</a:t>
            </a: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ú</a:t>
            </a: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gy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Ugyanott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Ugyanakkor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Kb.15db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2-3 hetente csere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 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57" name="Picture 4"/>
          <p:cNvPicPr/>
          <p:nvPr/>
        </p:nvPicPr>
        <p:blipFill>
          <a:blip r:embed="rId2" cstate="print"/>
          <a:stretch/>
        </p:blipFill>
        <p:spPr>
          <a:xfrm>
            <a:off x="5141880" y="2695680"/>
            <a:ext cx="3812400" cy="27583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Picture 2"/>
          <p:cNvPicPr/>
          <p:nvPr/>
        </p:nvPicPr>
        <p:blipFill>
          <a:blip r:embed="rId2" cstate="print"/>
          <a:stretch/>
        </p:blipFill>
        <p:spPr>
          <a:xfrm>
            <a:off x="1150920" y="246960"/>
            <a:ext cx="7803360" cy="5852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CustomShape 1"/>
          <p:cNvSpPr/>
          <p:nvPr/>
        </p:nvSpPr>
        <p:spPr>
          <a:xfrm>
            <a:off x="1150920" y="214200"/>
            <a:ext cx="7792200" cy="1461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Fontos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0" name="CustomShape 2"/>
          <p:cNvSpPr/>
          <p:nvPr/>
        </p:nvSpPr>
        <p:spPr>
          <a:xfrm>
            <a:off x="1182600" y="2017800"/>
            <a:ext cx="7771680" cy="197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 algn="ctr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8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lehető legtöbb közös tevékenységbe való bevonás!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61" name="Picture 5"/>
          <p:cNvPicPr/>
          <p:nvPr/>
        </p:nvPicPr>
        <p:blipFill>
          <a:blip r:embed="rId2" cstate="print"/>
          <a:stretch/>
        </p:blipFill>
        <p:spPr>
          <a:xfrm>
            <a:off x="2556000" y="3213000"/>
            <a:ext cx="3639240" cy="2934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Strukturáljuk a tevékenységet (napirend,zárt végű)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Kis lépések (befejező mozzanatot tegye meg)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Gyakorlatias és konkrét (megmutatjuk)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Bejósolható nap (kiszámíthatóság)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Világos, egyszerű nyelvhasználat (rövid, tömör mondatok)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3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Alapelvek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viselkedés probléma nem a gyermek hibája!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Annyit kell segítenünk,hogy ne jusson el a gyermek a kiborulásig. 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viselkedés probléma egy jelzés számunkra!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4320" indent="-273600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Cél: ennek megelőzése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5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Ki a hibás?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Be kell tartani az óvoda környezetére, és a segítők feladataira  utaló  előírásokat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Használjuk a vizuális megsegítőket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A pozitív viselkedést jutalmazzuk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7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Viselkedésprobléma megelőzése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indent="-273600" algn="ctr">
              <a:lnSpc>
                <a:spcPct val="100000"/>
              </a:lnSpc>
              <a:buClr>
                <a:srgbClr val="31B6FD"/>
              </a:buClr>
              <a:buFont typeface="Symbol"/>
              <a:buChar char=""/>
            </a:pPr>
            <a:r>
              <a:rPr lang="hu-HU" sz="2400" b="0" strike="noStrike" spc="-1">
                <a:solidFill>
                  <a:srgbClr val="073E87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Tér, idő strukturálása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9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Egy példa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0" name="TextShape 3"/>
          <p:cNvSpPr txBox="1"/>
          <p:nvPr/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 lang="hu-H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71" name="Kép 570"/>
          <p:cNvPicPr/>
          <p:nvPr/>
        </p:nvPicPr>
        <p:blipFill>
          <a:blip r:embed="rId2" cstate="print"/>
          <a:stretch/>
        </p:blipFill>
        <p:spPr>
          <a:xfrm>
            <a:off x="2592000" y="3168000"/>
            <a:ext cx="4200120" cy="315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2" name="Kép 1"/>
          <p:cNvPicPr/>
          <p:nvPr/>
        </p:nvPicPr>
        <p:blipFill>
          <a:blip r:embed="rId2" cstate="print"/>
          <a:stretch/>
        </p:blipFill>
        <p:spPr>
          <a:xfrm>
            <a:off x="2127240" y="1219320"/>
            <a:ext cx="4888800" cy="4419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CustomShape 1"/>
          <p:cNvSpPr/>
          <p:nvPr/>
        </p:nvSpPr>
        <p:spPr>
          <a:xfrm>
            <a:off x="1187640" y="1556640"/>
            <a:ext cx="6840000" cy="3988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hu-H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„…minden viselkedésnek van valami oka, és minden viselkedés egyben a kommunikáció egy formája. A kiborulás kristálytiszta üzenet egy olyan gyermek részéről, aki pillanatnyilag semmi más módon nem tudja kifejezni magát…” (E. Nothbohn)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CustomShape 1"/>
          <p:cNvSpPr/>
          <p:nvPr/>
        </p:nvSpPr>
        <p:spPr>
          <a:xfrm>
            <a:off x="871920" y="2675520"/>
            <a:ext cx="7407720" cy="3449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5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hu-HU" sz="4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Köszönjük a figyelmet!</a:t>
            </a:r>
            <a:endParaRPr lang="hu-H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76" name="Kép 3"/>
          <p:cNvPicPr/>
          <p:nvPr/>
        </p:nvPicPr>
        <p:blipFill>
          <a:blip r:embed="rId2" cstate="print"/>
          <a:stretch/>
        </p:blipFill>
        <p:spPr>
          <a:xfrm>
            <a:off x="1979640" y="2079000"/>
            <a:ext cx="4679640" cy="4206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324</TotalTime>
  <Words>706</Words>
  <Application>Microsoft Office PowerPoint</Application>
  <PresentationFormat>Diavetítés a képernyőre (4:3 oldalarány)</PresentationFormat>
  <Paragraphs>133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11</vt:i4>
      </vt:variant>
      <vt:variant>
        <vt:lpstr>Diacímek</vt:lpstr>
      </vt:variant>
      <vt:variant>
        <vt:i4>41</vt:i4>
      </vt:variant>
    </vt:vector>
  </HeadingPairs>
  <TitlesOfParts>
    <vt:vector size="52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Inklúzió az óvodában</dc:title>
  <dc:creator>Foxconn</dc:creator>
  <cp:lastModifiedBy>Windows-felhasználó</cp:lastModifiedBy>
  <cp:revision>34</cp:revision>
  <dcterms:created xsi:type="dcterms:W3CDTF">2015-09-20T10:55:38Z</dcterms:created>
  <dcterms:modified xsi:type="dcterms:W3CDTF">2016-11-04T11:16:23Z</dcterms:modified>
  <dc:language>hu-HU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Diavetítés a képernyőre (4:3 oldalarány)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31</vt:i4>
  </property>
</Properties>
</file>