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9" r:id="rId3"/>
    <p:sldId id="257" r:id="rId4"/>
    <p:sldId id="273" r:id="rId5"/>
    <p:sldId id="258" r:id="rId6"/>
    <p:sldId id="271" r:id="rId7"/>
    <p:sldId id="265" r:id="rId8"/>
    <p:sldId id="266" r:id="rId9"/>
    <p:sldId id="275" r:id="rId10"/>
    <p:sldId id="260" r:id="rId11"/>
    <p:sldId id="267" r:id="rId12"/>
    <p:sldId id="262" r:id="rId13"/>
    <p:sldId id="263" r:id="rId14"/>
    <p:sldId id="268" r:id="rId15"/>
    <p:sldId id="269" r:id="rId16"/>
    <p:sldId id="270" r:id="rId17"/>
    <p:sldId id="274" r:id="rId18"/>
    <p:sldId id="272" r:id="rId19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CC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éma alapján készült stílus 1 – 1. jelölőszín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Téma alapján készült stílus 1 – 3. jelölőszín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Téma alapján készült stílus 1 – 5. jelölőszín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C89EF96-8CEA-46FF-86C4-4CE0E7609802}" styleName="Világos stílus 3 – 1. jelölőszín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12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0A0916-CAE5-44F3-BEEC-4F9E15538CBA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40071CB4-291B-4EB9-BB3C-380CE314AD54}">
      <dgm:prSet phldrT="[Szöveg]"/>
      <dgm:spPr/>
      <dgm:t>
        <a:bodyPr/>
        <a:lstStyle/>
        <a:p>
          <a:r>
            <a:rPr lang="hu-HU" dirty="0" smtClean="0"/>
            <a:t>Hova kerül az allergén?</a:t>
          </a:r>
          <a:endParaRPr lang="hu-HU" dirty="0"/>
        </a:p>
      </dgm:t>
    </dgm:pt>
    <dgm:pt modelId="{158CE5B0-486F-4624-9C10-55F5A584F078}" type="parTrans" cxnId="{14006409-3F09-4C3A-9CDB-4C35B067B484}">
      <dgm:prSet/>
      <dgm:spPr/>
      <dgm:t>
        <a:bodyPr/>
        <a:lstStyle/>
        <a:p>
          <a:endParaRPr lang="hu-HU"/>
        </a:p>
      </dgm:t>
    </dgm:pt>
    <dgm:pt modelId="{E381B491-FE48-4644-A4FF-16A558668E1C}" type="sibTrans" cxnId="{14006409-3F09-4C3A-9CDB-4C35B067B484}">
      <dgm:prSet/>
      <dgm:spPr/>
      <dgm:t>
        <a:bodyPr/>
        <a:lstStyle/>
        <a:p>
          <a:endParaRPr lang="hu-HU"/>
        </a:p>
      </dgm:t>
    </dgm:pt>
    <dgm:pt modelId="{4A38ABED-B9F0-42CC-95F4-F62C780EEB4C}">
      <dgm:prSet phldrT="[Szöveg]" custT="1"/>
      <dgm:spPr/>
      <dgm:t>
        <a:bodyPr/>
        <a:lstStyle/>
        <a:p>
          <a:r>
            <a:rPr lang="hu-HU" sz="2000" dirty="0" smtClean="0"/>
            <a:t>bőr</a:t>
          </a:r>
          <a:endParaRPr lang="hu-HU" sz="2000" dirty="0"/>
        </a:p>
      </dgm:t>
    </dgm:pt>
    <dgm:pt modelId="{2A1865D3-1D73-4345-8637-96951D677900}" type="parTrans" cxnId="{DAB753C2-97E6-4536-9743-C4287EC1AFB9}">
      <dgm:prSet/>
      <dgm:spPr/>
      <dgm:t>
        <a:bodyPr/>
        <a:lstStyle/>
        <a:p>
          <a:endParaRPr lang="hu-HU"/>
        </a:p>
      </dgm:t>
    </dgm:pt>
    <dgm:pt modelId="{528437A1-0B06-404A-9D88-7B3A69E1A78A}" type="sibTrans" cxnId="{DAB753C2-97E6-4536-9743-C4287EC1AFB9}">
      <dgm:prSet/>
      <dgm:spPr/>
      <dgm:t>
        <a:bodyPr/>
        <a:lstStyle/>
        <a:p>
          <a:endParaRPr lang="hu-HU"/>
        </a:p>
      </dgm:t>
    </dgm:pt>
    <dgm:pt modelId="{6B7C2D37-F9AB-476B-A51C-A292B18958ED}">
      <dgm:prSet phldrT="[Szöveg]"/>
      <dgm:spPr/>
      <dgm:t>
        <a:bodyPr/>
        <a:lstStyle/>
        <a:p>
          <a:r>
            <a:rPr lang="hu-HU" dirty="0" smtClean="0"/>
            <a:t>légutak</a:t>
          </a:r>
          <a:endParaRPr lang="hu-HU" dirty="0"/>
        </a:p>
      </dgm:t>
    </dgm:pt>
    <dgm:pt modelId="{AF861570-028A-4ADD-A975-B2A1E26E2391}" type="parTrans" cxnId="{69500188-F8EC-4CC6-AA6B-055086FA6CB4}">
      <dgm:prSet/>
      <dgm:spPr/>
      <dgm:t>
        <a:bodyPr/>
        <a:lstStyle/>
        <a:p>
          <a:endParaRPr lang="hu-HU"/>
        </a:p>
      </dgm:t>
    </dgm:pt>
    <dgm:pt modelId="{F09E850A-0FF5-4734-9255-C56060E4E921}" type="sibTrans" cxnId="{69500188-F8EC-4CC6-AA6B-055086FA6CB4}">
      <dgm:prSet/>
      <dgm:spPr/>
      <dgm:t>
        <a:bodyPr/>
        <a:lstStyle/>
        <a:p>
          <a:endParaRPr lang="hu-HU"/>
        </a:p>
      </dgm:t>
    </dgm:pt>
    <dgm:pt modelId="{1B20ADE5-80FF-4BA8-A58F-30948CD96D7B}">
      <dgm:prSet phldrT="[Szöveg]" custT="1"/>
      <dgm:spPr/>
      <dgm:t>
        <a:bodyPr/>
        <a:lstStyle/>
        <a:p>
          <a:r>
            <a:rPr lang="hu-HU" sz="1600" dirty="0" smtClean="0"/>
            <a:t>emésztőrendszer</a:t>
          </a:r>
          <a:endParaRPr lang="hu-HU" sz="1600" dirty="0"/>
        </a:p>
      </dgm:t>
    </dgm:pt>
    <dgm:pt modelId="{1BD54B52-42AB-4634-B4D2-D81301045B39}" type="parTrans" cxnId="{66254A38-A769-41B1-8510-E37EC697BF0F}">
      <dgm:prSet/>
      <dgm:spPr/>
      <dgm:t>
        <a:bodyPr/>
        <a:lstStyle/>
        <a:p>
          <a:endParaRPr lang="hu-HU"/>
        </a:p>
      </dgm:t>
    </dgm:pt>
    <dgm:pt modelId="{8484E5FA-D493-4DBD-8420-850C7D3D29FD}" type="sibTrans" cxnId="{66254A38-A769-41B1-8510-E37EC697BF0F}">
      <dgm:prSet/>
      <dgm:spPr/>
      <dgm:t>
        <a:bodyPr/>
        <a:lstStyle/>
        <a:p>
          <a:endParaRPr lang="hu-HU"/>
        </a:p>
      </dgm:t>
    </dgm:pt>
    <dgm:pt modelId="{A4C6D793-F33E-4CBC-B048-31F8EE647AEB}" type="pres">
      <dgm:prSet presAssocID="{CE0A0916-CAE5-44F3-BEEC-4F9E15538CB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17633A32-686E-4CFF-85F3-397C991BBC81}" type="pres">
      <dgm:prSet presAssocID="{40071CB4-291B-4EB9-BB3C-380CE314AD54}" presName="centerShape" presStyleLbl="node0" presStyleIdx="0" presStyleCnt="1"/>
      <dgm:spPr/>
      <dgm:t>
        <a:bodyPr/>
        <a:lstStyle/>
        <a:p>
          <a:endParaRPr lang="hu-HU"/>
        </a:p>
      </dgm:t>
    </dgm:pt>
    <dgm:pt modelId="{19305637-35E0-458F-AF75-BBD96D4E7567}" type="pres">
      <dgm:prSet presAssocID="{4A38ABED-B9F0-42CC-95F4-F62C780EEB4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0DA9CF30-5507-45B5-92CC-578FF60EDB9C}" type="pres">
      <dgm:prSet presAssocID="{4A38ABED-B9F0-42CC-95F4-F62C780EEB4C}" presName="dummy" presStyleCnt="0"/>
      <dgm:spPr/>
    </dgm:pt>
    <dgm:pt modelId="{2B0554C3-CC10-4B30-988C-7B5C3057698F}" type="pres">
      <dgm:prSet presAssocID="{528437A1-0B06-404A-9D88-7B3A69E1A78A}" presName="sibTrans" presStyleLbl="sibTrans2D1" presStyleIdx="0" presStyleCnt="3"/>
      <dgm:spPr/>
      <dgm:t>
        <a:bodyPr/>
        <a:lstStyle/>
        <a:p>
          <a:endParaRPr lang="hu-HU"/>
        </a:p>
      </dgm:t>
    </dgm:pt>
    <dgm:pt modelId="{58646721-F921-4742-9802-ECD48B272A84}" type="pres">
      <dgm:prSet presAssocID="{6B7C2D37-F9AB-476B-A51C-A292B18958ED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3BC5891D-6BEC-4382-96F8-961445F845B2}" type="pres">
      <dgm:prSet presAssocID="{6B7C2D37-F9AB-476B-A51C-A292B18958ED}" presName="dummy" presStyleCnt="0"/>
      <dgm:spPr/>
    </dgm:pt>
    <dgm:pt modelId="{4E840BC8-4C3C-42F3-A434-387C71E7BD3F}" type="pres">
      <dgm:prSet presAssocID="{F09E850A-0FF5-4734-9255-C56060E4E921}" presName="sibTrans" presStyleLbl="sibTrans2D1" presStyleIdx="1" presStyleCnt="3"/>
      <dgm:spPr/>
      <dgm:t>
        <a:bodyPr/>
        <a:lstStyle/>
        <a:p>
          <a:endParaRPr lang="hu-HU"/>
        </a:p>
      </dgm:t>
    </dgm:pt>
    <dgm:pt modelId="{25081501-D9CE-47F8-B610-225C463C8745}" type="pres">
      <dgm:prSet presAssocID="{1B20ADE5-80FF-4BA8-A58F-30948CD96D7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23808728-8F54-4770-9A96-FB51ACC270C6}" type="pres">
      <dgm:prSet presAssocID="{1B20ADE5-80FF-4BA8-A58F-30948CD96D7B}" presName="dummy" presStyleCnt="0"/>
      <dgm:spPr/>
    </dgm:pt>
    <dgm:pt modelId="{C61B3151-4377-4814-B6AD-EF9E1B438B6A}" type="pres">
      <dgm:prSet presAssocID="{8484E5FA-D493-4DBD-8420-850C7D3D29FD}" presName="sibTrans" presStyleLbl="sibTrans2D1" presStyleIdx="2" presStyleCnt="3"/>
      <dgm:spPr/>
      <dgm:t>
        <a:bodyPr/>
        <a:lstStyle/>
        <a:p>
          <a:endParaRPr lang="hu-HU"/>
        </a:p>
      </dgm:t>
    </dgm:pt>
  </dgm:ptLst>
  <dgm:cxnLst>
    <dgm:cxn modelId="{1A4963D0-5136-4C38-94A8-D9E80ECC0836}" type="presOf" srcId="{8484E5FA-D493-4DBD-8420-850C7D3D29FD}" destId="{C61B3151-4377-4814-B6AD-EF9E1B438B6A}" srcOrd="0" destOrd="0" presId="urn:microsoft.com/office/officeart/2005/8/layout/radial6"/>
    <dgm:cxn modelId="{0E8C2BF0-7C71-419B-8D76-E253C4E9D069}" type="presOf" srcId="{CE0A0916-CAE5-44F3-BEEC-4F9E15538CBA}" destId="{A4C6D793-F33E-4CBC-B048-31F8EE647AEB}" srcOrd="0" destOrd="0" presId="urn:microsoft.com/office/officeart/2005/8/layout/radial6"/>
    <dgm:cxn modelId="{75A7AA0A-8C58-432A-AA62-5FD2E77D3DA4}" type="presOf" srcId="{F09E850A-0FF5-4734-9255-C56060E4E921}" destId="{4E840BC8-4C3C-42F3-A434-387C71E7BD3F}" srcOrd="0" destOrd="0" presId="urn:microsoft.com/office/officeart/2005/8/layout/radial6"/>
    <dgm:cxn modelId="{66254A38-A769-41B1-8510-E37EC697BF0F}" srcId="{40071CB4-291B-4EB9-BB3C-380CE314AD54}" destId="{1B20ADE5-80FF-4BA8-A58F-30948CD96D7B}" srcOrd="2" destOrd="0" parTransId="{1BD54B52-42AB-4634-B4D2-D81301045B39}" sibTransId="{8484E5FA-D493-4DBD-8420-850C7D3D29FD}"/>
    <dgm:cxn modelId="{A637BB99-C2DB-4D71-851A-32FAEF55E2FE}" type="presOf" srcId="{4A38ABED-B9F0-42CC-95F4-F62C780EEB4C}" destId="{19305637-35E0-458F-AF75-BBD96D4E7567}" srcOrd="0" destOrd="0" presId="urn:microsoft.com/office/officeart/2005/8/layout/radial6"/>
    <dgm:cxn modelId="{F9FE8D0A-DCF4-42C5-9803-AEBFC9D8E060}" type="presOf" srcId="{528437A1-0B06-404A-9D88-7B3A69E1A78A}" destId="{2B0554C3-CC10-4B30-988C-7B5C3057698F}" srcOrd="0" destOrd="0" presId="urn:microsoft.com/office/officeart/2005/8/layout/radial6"/>
    <dgm:cxn modelId="{C501F572-4DBA-4589-A4CF-CAA50F4ABF38}" type="presOf" srcId="{6B7C2D37-F9AB-476B-A51C-A292B18958ED}" destId="{58646721-F921-4742-9802-ECD48B272A84}" srcOrd="0" destOrd="0" presId="urn:microsoft.com/office/officeart/2005/8/layout/radial6"/>
    <dgm:cxn modelId="{F0FA0EBD-0D63-495C-B4F1-54F153A597B9}" type="presOf" srcId="{1B20ADE5-80FF-4BA8-A58F-30948CD96D7B}" destId="{25081501-D9CE-47F8-B610-225C463C8745}" srcOrd="0" destOrd="0" presId="urn:microsoft.com/office/officeart/2005/8/layout/radial6"/>
    <dgm:cxn modelId="{69500188-F8EC-4CC6-AA6B-055086FA6CB4}" srcId="{40071CB4-291B-4EB9-BB3C-380CE314AD54}" destId="{6B7C2D37-F9AB-476B-A51C-A292B18958ED}" srcOrd="1" destOrd="0" parTransId="{AF861570-028A-4ADD-A975-B2A1E26E2391}" sibTransId="{F09E850A-0FF5-4734-9255-C56060E4E921}"/>
    <dgm:cxn modelId="{A4515691-840D-4AF8-BBE8-E2A70E0F52F5}" type="presOf" srcId="{40071CB4-291B-4EB9-BB3C-380CE314AD54}" destId="{17633A32-686E-4CFF-85F3-397C991BBC81}" srcOrd="0" destOrd="0" presId="urn:microsoft.com/office/officeart/2005/8/layout/radial6"/>
    <dgm:cxn modelId="{DAB753C2-97E6-4536-9743-C4287EC1AFB9}" srcId="{40071CB4-291B-4EB9-BB3C-380CE314AD54}" destId="{4A38ABED-B9F0-42CC-95F4-F62C780EEB4C}" srcOrd="0" destOrd="0" parTransId="{2A1865D3-1D73-4345-8637-96951D677900}" sibTransId="{528437A1-0B06-404A-9D88-7B3A69E1A78A}"/>
    <dgm:cxn modelId="{14006409-3F09-4C3A-9CDB-4C35B067B484}" srcId="{CE0A0916-CAE5-44F3-BEEC-4F9E15538CBA}" destId="{40071CB4-291B-4EB9-BB3C-380CE314AD54}" srcOrd="0" destOrd="0" parTransId="{158CE5B0-486F-4624-9C10-55F5A584F078}" sibTransId="{E381B491-FE48-4644-A4FF-16A558668E1C}"/>
    <dgm:cxn modelId="{13D2FD87-EAA5-4F26-8B1B-E8F6E2B192C1}" type="presParOf" srcId="{A4C6D793-F33E-4CBC-B048-31F8EE647AEB}" destId="{17633A32-686E-4CFF-85F3-397C991BBC81}" srcOrd="0" destOrd="0" presId="urn:microsoft.com/office/officeart/2005/8/layout/radial6"/>
    <dgm:cxn modelId="{E19D9FA5-A151-4515-BB6C-5A354AE5FAC6}" type="presParOf" srcId="{A4C6D793-F33E-4CBC-B048-31F8EE647AEB}" destId="{19305637-35E0-458F-AF75-BBD96D4E7567}" srcOrd="1" destOrd="0" presId="urn:microsoft.com/office/officeart/2005/8/layout/radial6"/>
    <dgm:cxn modelId="{A915DBB8-A1F6-4430-8078-36F078A84182}" type="presParOf" srcId="{A4C6D793-F33E-4CBC-B048-31F8EE647AEB}" destId="{0DA9CF30-5507-45B5-92CC-578FF60EDB9C}" srcOrd="2" destOrd="0" presId="urn:microsoft.com/office/officeart/2005/8/layout/radial6"/>
    <dgm:cxn modelId="{2496D4BD-A641-468A-81C1-6027E2F25507}" type="presParOf" srcId="{A4C6D793-F33E-4CBC-B048-31F8EE647AEB}" destId="{2B0554C3-CC10-4B30-988C-7B5C3057698F}" srcOrd="3" destOrd="0" presId="urn:microsoft.com/office/officeart/2005/8/layout/radial6"/>
    <dgm:cxn modelId="{1472C750-C663-42B2-A693-59C15555000F}" type="presParOf" srcId="{A4C6D793-F33E-4CBC-B048-31F8EE647AEB}" destId="{58646721-F921-4742-9802-ECD48B272A84}" srcOrd="4" destOrd="0" presId="urn:microsoft.com/office/officeart/2005/8/layout/radial6"/>
    <dgm:cxn modelId="{49456CDC-6355-4635-95F9-6948D02C6E1C}" type="presParOf" srcId="{A4C6D793-F33E-4CBC-B048-31F8EE647AEB}" destId="{3BC5891D-6BEC-4382-96F8-961445F845B2}" srcOrd="5" destOrd="0" presId="urn:microsoft.com/office/officeart/2005/8/layout/radial6"/>
    <dgm:cxn modelId="{C2F77B35-07CA-49E2-8F52-81A17A82AD68}" type="presParOf" srcId="{A4C6D793-F33E-4CBC-B048-31F8EE647AEB}" destId="{4E840BC8-4C3C-42F3-A434-387C71E7BD3F}" srcOrd="6" destOrd="0" presId="urn:microsoft.com/office/officeart/2005/8/layout/radial6"/>
    <dgm:cxn modelId="{2EC20666-6033-4FF9-A2F4-019C5593C7A6}" type="presParOf" srcId="{A4C6D793-F33E-4CBC-B048-31F8EE647AEB}" destId="{25081501-D9CE-47F8-B610-225C463C8745}" srcOrd="7" destOrd="0" presId="urn:microsoft.com/office/officeart/2005/8/layout/radial6"/>
    <dgm:cxn modelId="{148C481F-65F1-4FA3-9904-6DEEA6AA694A}" type="presParOf" srcId="{A4C6D793-F33E-4CBC-B048-31F8EE647AEB}" destId="{23808728-8F54-4770-9A96-FB51ACC270C6}" srcOrd="8" destOrd="0" presId="urn:microsoft.com/office/officeart/2005/8/layout/radial6"/>
    <dgm:cxn modelId="{AC17A070-C430-4612-A4CF-E769B8FD0823}" type="presParOf" srcId="{A4C6D793-F33E-4CBC-B048-31F8EE647AEB}" destId="{C61B3151-4377-4814-B6AD-EF9E1B438B6A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EF8229A-018E-4A96-854B-5EF777DA9ECB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9D45D5FE-C541-42E7-B456-649DD93B81E3}">
      <dgm:prSet phldrT="[Szöveg]" custT="1"/>
      <dgm:spPr/>
      <dgm:t>
        <a:bodyPr/>
        <a:lstStyle/>
        <a:p>
          <a:r>
            <a:rPr lang="hu-HU" sz="1800" b="1" dirty="0" smtClean="0"/>
            <a:t>Emésztő</a:t>
          </a:r>
        </a:p>
        <a:p>
          <a:r>
            <a:rPr lang="hu-HU" sz="1800" b="1" dirty="0" smtClean="0"/>
            <a:t>rendszer</a:t>
          </a:r>
          <a:endParaRPr lang="hu-HU" sz="1800" b="1" dirty="0"/>
        </a:p>
      </dgm:t>
    </dgm:pt>
    <dgm:pt modelId="{E87835D0-8BEF-45C0-ABAE-8F2F4505F08A}" type="parTrans" cxnId="{4F3DA5A0-AAD7-4375-BA1F-D7467D7A732D}">
      <dgm:prSet/>
      <dgm:spPr/>
      <dgm:t>
        <a:bodyPr/>
        <a:lstStyle/>
        <a:p>
          <a:endParaRPr lang="hu-HU"/>
        </a:p>
      </dgm:t>
    </dgm:pt>
    <dgm:pt modelId="{3304CC7E-D123-44A1-9081-31B643415CDC}" type="sibTrans" cxnId="{4F3DA5A0-AAD7-4375-BA1F-D7467D7A732D}">
      <dgm:prSet/>
      <dgm:spPr/>
      <dgm:t>
        <a:bodyPr/>
        <a:lstStyle/>
        <a:p>
          <a:endParaRPr lang="hu-HU"/>
        </a:p>
      </dgm:t>
    </dgm:pt>
    <dgm:pt modelId="{21B880C8-4BF4-499F-9B14-791E8DCC1303}">
      <dgm:prSet phldrT="[Szöveg]"/>
      <dgm:spPr/>
      <dgm:t>
        <a:bodyPr/>
        <a:lstStyle/>
        <a:p>
          <a:r>
            <a:rPr lang="hu-HU" dirty="0" smtClean="0"/>
            <a:t>hasmenés</a:t>
          </a:r>
          <a:endParaRPr lang="hu-HU" dirty="0"/>
        </a:p>
      </dgm:t>
    </dgm:pt>
    <dgm:pt modelId="{FF928DE2-E968-4085-B40C-EB1A1145A421}" type="parTrans" cxnId="{9B596BFC-EBDC-4536-9140-3E49DC76AD21}">
      <dgm:prSet/>
      <dgm:spPr/>
      <dgm:t>
        <a:bodyPr/>
        <a:lstStyle/>
        <a:p>
          <a:endParaRPr lang="hu-HU"/>
        </a:p>
      </dgm:t>
    </dgm:pt>
    <dgm:pt modelId="{E552628E-7BDF-4906-952C-656EE1D42D4F}" type="sibTrans" cxnId="{9B596BFC-EBDC-4536-9140-3E49DC76AD21}">
      <dgm:prSet/>
      <dgm:spPr/>
      <dgm:t>
        <a:bodyPr/>
        <a:lstStyle/>
        <a:p>
          <a:endParaRPr lang="hu-HU"/>
        </a:p>
      </dgm:t>
    </dgm:pt>
    <dgm:pt modelId="{6E977ED2-6936-47FA-9D45-29C546D62416}">
      <dgm:prSet phldrT="[Szöveg]"/>
      <dgm:spPr/>
      <dgm:t>
        <a:bodyPr/>
        <a:lstStyle/>
        <a:p>
          <a:r>
            <a:rPr lang="hu-HU" dirty="0" smtClean="0"/>
            <a:t>puffadás</a:t>
          </a:r>
          <a:endParaRPr lang="hu-HU" dirty="0"/>
        </a:p>
      </dgm:t>
    </dgm:pt>
    <dgm:pt modelId="{EC9AA972-64E7-48F7-B67A-70012E28F944}" type="parTrans" cxnId="{3B404FB2-BCAD-4ABF-8FB8-4CAA438D48CC}">
      <dgm:prSet/>
      <dgm:spPr/>
      <dgm:t>
        <a:bodyPr/>
        <a:lstStyle/>
        <a:p>
          <a:endParaRPr lang="hu-HU"/>
        </a:p>
      </dgm:t>
    </dgm:pt>
    <dgm:pt modelId="{82BDE4F2-E4D4-485A-BEB5-B61ADDC1BD07}" type="sibTrans" cxnId="{3B404FB2-BCAD-4ABF-8FB8-4CAA438D48CC}">
      <dgm:prSet/>
      <dgm:spPr/>
      <dgm:t>
        <a:bodyPr/>
        <a:lstStyle/>
        <a:p>
          <a:endParaRPr lang="hu-HU"/>
        </a:p>
      </dgm:t>
    </dgm:pt>
    <dgm:pt modelId="{AE27402F-D0A6-4C9F-9690-864E1F24EBA2}">
      <dgm:prSet phldrT="[Szöveg]"/>
      <dgm:spPr/>
      <dgm:t>
        <a:bodyPr/>
        <a:lstStyle/>
        <a:p>
          <a:r>
            <a:rPr lang="hu-HU" dirty="0" smtClean="0"/>
            <a:t>hasi görcsök</a:t>
          </a:r>
          <a:endParaRPr lang="hu-HU" dirty="0"/>
        </a:p>
      </dgm:t>
    </dgm:pt>
    <dgm:pt modelId="{208FE38A-41E5-4715-AEE9-D702AE2669AB}" type="parTrans" cxnId="{FD86AD72-EA85-4215-9F8C-2E1941A978F3}">
      <dgm:prSet/>
      <dgm:spPr/>
      <dgm:t>
        <a:bodyPr/>
        <a:lstStyle/>
        <a:p>
          <a:endParaRPr lang="hu-HU"/>
        </a:p>
      </dgm:t>
    </dgm:pt>
    <dgm:pt modelId="{020EE2DC-E0A5-4506-8449-9323F8AFB632}" type="sibTrans" cxnId="{FD86AD72-EA85-4215-9F8C-2E1941A978F3}">
      <dgm:prSet/>
      <dgm:spPr/>
      <dgm:t>
        <a:bodyPr/>
        <a:lstStyle/>
        <a:p>
          <a:endParaRPr lang="hu-HU"/>
        </a:p>
      </dgm:t>
    </dgm:pt>
    <dgm:pt modelId="{AB66E4A7-567E-4B4C-B691-CCAF3880B50C}">
      <dgm:prSet/>
      <dgm:spPr/>
      <dgm:t>
        <a:bodyPr/>
        <a:lstStyle/>
        <a:p>
          <a:r>
            <a:rPr lang="hu-HU" dirty="0" smtClean="0"/>
            <a:t>hányás</a:t>
          </a:r>
          <a:endParaRPr lang="hu-HU" dirty="0"/>
        </a:p>
      </dgm:t>
    </dgm:pt>
    <dgm:pt modelId="{DA2F6CB6-5A92-43BB-ACC6-C2FFA20E82DE}" type="parTrans" cxnId="{8B6A9C29-4AE1-493E-BC82-D68A1DB63A91}">
      <dgm:prSet/>
      <dgm:spPr/>
      <dgm:t>
        <a:bodyPr/>
        <a:lstStyle/>
        <a:p>
          <a:endParaRPr lang="hu-HU"/>
        </a:p>
      </dgm:t>
    </dgm:pt>
    <dgm:pt modelId="{8AE39CE2-B428-4AF2-A382-1F1B8F2C3410}" type="sibTrans" cxnId="{8B6A9C29-4AE1-493E-BC82-D68A1DB63A91}">
      <dgm:prSet/>
      <dgm:spPr/>
      <dgm:t>
        <a:bodyPr/>
        <a:lstStyle/>
        <a:p>
          <a:endParaRPr lang="hu-HU"/>
        </a:p>
      </dgm:t>
    </dgm:pt>
    <dgm:pt modelId="{F3249BF6-1618-42D6-945A-148D4F185931}" type="pres">
      <dgm:prSet presAssocID="{CEF8229A-018E-4A96-854B-5EF777DA9ECB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EE004AD4-25A7-4646-9760-3A34111B359A}" type="pres">
      <dgm:prSet presAssocID="{9D45D5FE-C541-42E7-B456-649DD93B81E3}" presName="centerShape" presStyleLbl="node0" presStyleIdx="0" presStyleCnt="1"/>
      <dgm:spPr/>
      <dgm:t>
        <a:bodyPr/>
        <a:lstStyle/>
        <a:p>
          <a:endParaRPr lang="hu-HU"/>
        </a:p>
      </dgm:t>
    </dgm:pt>
    <dgm:pt modelId="{2345F464-27CD-4910-A824-A606C204ED2B}" type="pres">
      <dgm:prSet presAssocID="{FF928DE2-E968-4085-B40C-EB1A1145A421}" presName="parTrans" presStyleLbl="bgSibTrans2D1" presStyleIdx="0" presStyleCnt="4"/>
      <dgm:spPr/>
      <dgm:t>
        <a:bodyPr/>
        <a:lstStyle/>
        <a:p>
          <a:endParaRPr lang="hu-HU"/>
        </a:p>
      </dgm:t>
    </dgm:pt>
    <dgm:pt modelId="{F0904177-09CF-4514-B652-86131B9450DE}" type="pres">
      <dgm:prSet presAssocID="{21B880C8-4BF4-499F-9B14-791E8DCC1303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1AAE297D-09B5-4425-8E5B-118A1A70F782}" type="pres">
      <dgm:prSet presAssocID="{DA2F6CB6-5A92-43BB-ACC6-C2FFA20E82DE}" presName="parTrans" presStyleLbl="bgSibTrans2D1" presStyleIdx="1" presStyleCnt="4"/>
      <dgm:spPr/>
      <dgm:t>
        <a:bodyPr/>
        <a:lstStyle/>
        <a:p>
          <a:endParaRPr lang="hu-HU"/>
        </a:p>
      </dgm:t>
    </dgm:pt>
    <dgm:pt modelId="{27F76DC1-94C5-4FDC-B670-CE03BDF3B75C}" type="pres">
      <dgm:prSet presAssocID="{AB66E4A7-567E-4B4C-B691-CCAF3880B50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ED93C594-617F-4F3F-8153-89412AE6B8D2}" type="pres">
      <dgm:prSet presAssocID="{EC9AA972-64E7-48F7-B67A-70012E28F944}" presName="parTrans" presStyleLbl="bgSibTrans2D1" presStyleIdx="2" presStyleCnt="4"/>
      <dgm:spPr/>
      <dgm:t>
        <a:bodyPr/>
        <a:lstStyle/>
        <a:p>
          <a:endParaRPr lang="hu-HU"/>
        </a:p>
      </dgm:t>
    </dgm:pt>
    <dgm:pt modelId="{431088BA-EDCB-45EC-A579-517E586F75B4}" type="pres">
      <dgm:prSet presAssocID="{6E977ED2-6936-47FA-9D45-29C546D62416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EF6F0756-7E61-4A49-8ADF-9997947667F8}" type="pres">
      <dgm:prSet presAssocID="{208FE38A-41E5-4715-AEE9-D702AE2669AB}" presName="parTrans" presStyleLbl="bgSibTrans2D1" presStyleIdx="3" presStyleCnt="4"/>
      <dgm:spPr/>
      <dgm:t>
        <a:bodyPr/>
        <a:lstStyle/>
        <a:p>
          <a:endParaRPr lang="hu-HU"/>
        </a:p>
      </dgm:t>
    </dgm:pt>
    <dgm:pt modelId="{608F287F-AEAE-4D97-9E8C-C697B0EFD83E}" type="pres">
      <dgm:prSet presAssocID="{AE27402F-D0A6-4C9F-9690-864E1F24EBA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4F3DA5A0-AAD7-4375-BA1F-D7467D7A732D}" srcId="{CEF8229A-018E-4A96-854B-5EF777DA9ECB}" destId="{9D45D5FE-C541-42E7-B456-649DD93B81E3}" srcOrd="0" destOrd="0" parTransId="{E87835D0-8BEF-45C0-ABAE-8F2F4505F08A}" sibTransId="{3304CC7E-D123-44A1-9081-31B643415CDC}"/>
    <dgm:cxn modelId="{2F8937EA-E5DA-47F3-81BF-6E0228DFADFA}" type="presOf" srcId="{208FE38A-41E5-4715-AEE9-D702AE2669AB}" destId="{EF6F0756-7E61-4A49-8ADF-9997947667F8}" srcOrd="0" destOrd="0" presId="urn:microsoft.com/office/officeart/2005/8/layout/radial4"/>
    <dgm:cxn modelId="{59FCD747-C963-4BEC-A9B2-5F5A68BB38A2}" type="presOf" srcId="{6E977ED2-6936-47FA-9D45-29C546D62416}" destId="{431088BA-EDCB-45EC-A579-517E586F75B4}" srcOrd="0" destOrd="0" presId="urn:microsoft.com/office/officeart/2005/8/layout/radial4"/>
    <dgm:cxn modelId="{D2603DD5-AB1D-4C4A-AC69-637DB6747CEF}" type="presOf" srcId="{CEF8229A-018E-4A96-854B-5EF777DA9ECB}" destId="{F3249BF6-1618-42D6-945A-148D4F185931}" srcOrd="0" destOrd="0" presId="urn:microsoft.com/office/officeart/2005/8/layout/radial4"/>
    <dgm:cxn modelId="{3B404FB2-BCAD-4ABF-8FB8-4CAA438D48CC}" srcId="{9D45D5FE-C541-42E7-B456-649DD93B81E3}" destId="{6E977ED2-6936-47FA-9D45-29C546D62416}" srcOrd="2" destOrd="0" parTransId="{EC9AA972-64E7-48F7-B67A-70012E28F944}" sibTransId="{82BDE4F2-E4D4-485A-BEB5-B61ADDC1BD07}"/>
    <dgm:cxn modelId="{DFBAECCF-7FC5-4F02-9C4A-6B985E5A7065}" type="presOf" srcId="{AE27402F-D0A6-4C9F-9690-864E1F24EBA2}" destId="{608F287F-AEAE-4D97-9E8C-C697B0EFD83E}" srcOrd="0" destOrd="0" presId="urn:microsoft.com/office/officeart/2005/8/layout/radial4"/>
    <dgm:cxn modelId="{2306A480-653C-4EF1-B986-F9CEC8AD5E19}" type="presOf" srcId="{EC9AA972-64E7-48F7-B67A-70012E28F944}" destId="{ED93C594-617F-4F3F-8153-89412AE6B8D2}" srcOrd="0" destOrd="0" presId="urn:microsoft.com/office/officeart/2005/8/layout/radial4"/>
    <dgm:cxn modelId="{11F34383-9D23-4F5F-8E6F-918C3FA6D7BF}" type="presOf" srcId="{9D45D5FE-C541-42E7-B456-649DD93B81E3}" destId="{EE004AD4-25A7-4646-9760-3A34111B359A}" srcOrd="0" destOrd="0" presId="urn:microsoft.com/office/officeart/2005/8/layout/radial4"/>
    <dgm:cxn modelId="{9B596BFC-EBDC-4536-9140-3E49DC76AD21}" srcId="{9D45D5FE-C541-42E7-B456-649DD93B81E3}" destId="{21B880C8-4BF4-499F-9B14-791E8DCC1303}" srcOrd="0" destOrd="0" parTransId="{FF928DE2-E968-4085-B40C-EB1A1145A421}" sibTransId="{E552628E-7BDF-4906-952C-656EE1D42D4F}"/>
    <dgm:cxn modelId="{C3D7459A-A418-49CD-8EC0-E94F872F7D5D}" type="presOf" srcId="{21B880C8-4BF4-499F-9B14-791E8DCC1303}" destId="{F0904177-09CF-4514-B652-86131B9450DE}" srcOrd="0" destOrd="0" presId="urn:microsoft.com/office/officeart/2005/8/layout/radial4"/>
    <dgm:cxn modelId="{52BF1C19-4F88-4F12-B085-9DACA5D939A0}" type="presOf" srcId="{DA2F6CB6-5A92-43BB-ACC6-C2FFA20E82DE}" destId="{1AAE297D-09B5-4425-8E5B-118A1A70F782}" srcOrd="0" destOrd="0" presId="urn:microsoft.com/office/officeart/2005/8/layout/radial4"/>
    <dgm:cxn modelId="{8B6A9C29-4AE1-493E-BC82-D68A1DB63A91}" srcId="{9D45D5FE-C541-42E7-B456-649DD93B81E3}" destId="{AB66E4A7-567E-4B4C-B691-CCAF3880B50C}" srcOrd="1" destOrd="0" parTransId="{DA2F6CB6-5A92-43BB-ACC6-C2FFA20E82DE}" sibTransId="{8AE39CE2-B428-4AF2-A382-1F1B8F2C3410}"/>
    <dgm:cxn modelId="{8859EB55-DB1C-4CCE-805D-6E221600D23F}" type="presOf" srcId="{FF928DE2-E968-4085-B40C-EB1A1145A421}" destId="{2345F464-27CD-4910-A824-A606C204ED2B}" srcOrd="0" destOrd="0" presId="urn:microsoft.com/office/officeart/2005/8/layout/radial4"/>
    <dgm:cxn modelId="{58D70655-0A31-42C5-B8FB-9B5F8907B2F2}" type="presOf" srcId="{AB66E4A7-567E-4B4C-B691-CCAF3880B50C}" destId="{27F76DC1-94C5-4FDC-B670-CE03BDF3B75C}" srcOrd="0" destOrd="0" presId="urn:microsoft.com/office/officeart/2005/8/layout/radial4"/>
    <dgm:cxn modelId="{FD86AD72-EA85-4215-9F8C-2E1941A978F3}" srcId="{9D45D5FE-C541-42E7-B456-649DD93B81E3}" destId="{AE27402F-D0A6-4C9F-9690-864E1F24EBA2}" srcOrd="3" destOrd="0" parTransId="{208FE38A-41E5-4715-AEE9-D702AE2669AB}" sibTransId="{020EE2DC-E0A5-4506-8449-9323F8AFB632}"/>
    <dgm:cxn modelId="{4BEA1E41-ADE5-4C6C-891A-42F85C0A5073}" type="presParOf" srcId="{F3249BF6-1618-42D6-945A-148D4F185931}" destId="{EE004AD4-25A7-4646-9760-3A34111B359A}" srcOrd="0" destOrd="0" presId="urn:microsoft.com/office/officeart/2005/8/layout/radial4"/>
    <dgm:cxn modelId="{C64F5567-F2EE-461C-AE54-E445CCA913DE}" type="presParOf" srcId="{F3249BF6-1618-42D6-945A-148D4F185931}" destId="{2345F464-27CD-4910-A824-A606C204ED2B}" srcOrd="1" destOrd="0" presId="urn:microsoft.com/office/officeart/2005/8/layout/radial4"/>
    <dgm:cxn modelId="{277FBC96-3CED-4BB6-B7E0-D7BB018C4B47}" type="presParOf" srcId="{F3249BF6-1618-42D6-945A-148D4F185931}" destId="{F0904177-09CF-4514-B652-86131B9450DE}" srcOrd="2" destOrd="0" presId="urn:microsoft.com/office/officeart/2005/8/layout/radial4"/>
    <dgm:cxn modelId="{AA31EDBE-63C6-4AF7-ACE0-DB4C2926178E}" type="presParOf" srcId="{F3249BF6-1618-42D6-945A-148D4F185931}" destId="{1AAE297D-09B5-4425-8E5B-118A1A70F782}" srcOrd="3" destOrd="0" presId="urn:microsoft.com/office/officeart/2005/8/layout/radial4"/>
    <dgm:cxn modelId="{6B37C8A1-8B11-4FC5-937E-B98738D29BEE}" type="presParOf" srcId="{F3249BF6-1618-42D6-945A-148D4F185931}" destId="{27F76DC1-94C5-4FDC-B670-CE03BDF3B75C}" srcOrd="4" destOrd="0" presId="urn:microsoft.com/office/officeart/2005/8/layout/radial4"/>
    <dgm:cxn modelId="{DEA5F3AC-66DD-4544-88EB-A4104A8ACC64}" type="presParOf" srcId="{F3249BF6-1618-42D6-945A-148D4F185931}" destId="{ED93C594-617F-4F3F-8153-89412AE6B8D2}" srcOrd="5" destOrd="0" presId="urn:microsoft.com/office/officeart/2005/8/layout/radial4"/>
    <dgm:cxn modelId="{DD94E680-17DF-4A45-86EC-C4C176DBDF50}" type="presParOf" srcId="{F3249BF6-1618-42D6-945A-148D4F185931}" destId="{431088BA-EDCB-45EC-A579-517E586F75B4}" srcOrd="6" destOrd="0" presId="urn:microsoft.com/office/officeart/2005/8/layout/radial4"/>
    <dgm:cxn modelId="{D34D378B-3A0D-40E1-87C9-25261142131E}" type="presParOf" srcId="{F3249BF6-1618-42D6-945A-148D4F185931}" destId="{EF6F0756-7E61-4A49-8ADF-9997947667F8}" srcOrd="7" destOrd="0" presId="urn:microsoft.com/office/officeart/2005/8/layout/radial4"/>
    <dgm:cxn modelId="{6A724E1E-D75B-416C-92AC-5973EBCDB336}" type="presParOf" srcId="{F3249BF6-1618-42D6-945A-148D4F185931}" destId="{608F287F-AEAE-4D97-9E8C-C697B0EFD83E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1B3151-4377-4814-B6AD-EF9E1B438B6A}">
      <dsp:nvSpPr>
        <dsp:cNvPr id="0" name=""/>
        <dsp:cNvSpPr/>
      </dsp:nvSpPr>
      <dsp:spPr>
        <a:xfrm>
          <a:off x="1040759" y="571070"/>
          <a:ext cx="3813023" cy="3813023"/>
        </a:xfrm>
        <a:prstGeom prst="blockArc">
          <a:avLst>
            <a:gd name="adj1" fmla="val 9000000"/>
            <a:gd name="adj2" fmla="val 162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840BC8-4C3C-42F3-A434-387C71E7BD3F}">
      <dsp:nvSpPr>
        <dsp:cNvPr id="0" name=""/>
        <dsp:cNvSpPr/>
      </dsp:nvSpPr>
      <dsp:spPr>
        <a:xfrm>
          <a:off x="1040759" y="571070"/>
          <a:ext cx="3813023" cy="3813023"/>
        </a:xfrm>
        <a:prstGeom prst="blockArc">
          <a:avLst>
            <a:gd name="adj1" fmla="val 1800000"/>
            <a:gd name="adj2" fmla="val 90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0554C3-CC10-4B30-988C-7B5C3057698F}">
      <dsp:nvSpPr>
        <dsp:cNvPr id="0" name=""/>
        <dsp:cNvSpPr/>
      </dsp:nvSpPr>
      <dsp:spPr>
        <a:xfrm>
          <a:off x="1040759" y="571070"/>
          <a:ext cx="3813023" cy="3813023"/>
        </a:xfrm>
        <a:prstGeom prst="blockArc">
          <a:avLst>
            <a:gd name="adj1" fmla="val 16200000"/>
            <a:gd name="adj2" fmla="val 18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633A32-686E-4CFF-85F3-397C991BBC81}">
      <dsp:nvSpPr>
        <dsp:cNvPr id="0" name=""/>
        <dsp:cNvSpPr/>
      </dsp:nvSpPr>
      <dsp:spPr>
        <a:xfrm>
          <a:off x="2069422" y="1599733"/>
          <a:ext cx="1755698" cy="175569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kern="1200" dirty="0" smtClean="0"/>
            <a:t>Hova kerül az allergén?</a:t>
          </a:r>
          <a:endParaRPr lang="hu-HU" sz="2000" kern="1200" dirty="0"/>
        </a:p>
      </dsp:txBody>
      <dsp:txXfrm>
        <a:off x="2069422" y="1599733"/>
        <a:ext cx="1755698" cy="1755698"/>
      </dsp:txXfrm>
    </dsp:sp>
    <dsp:sp modelId="{19305637-35E0-458F-AF75-BBD96D4E7567}">
      <dsp:nvSpPr>
        <dsp:cNvPr id="0" name=""/>
        <dsp:cNvSpPr/>
      </dsp:nvSpPr>
      <dsp:spPr>
        <a:xfrm>
          <a:off x="2332776" y="819"/>
          <a:ext cx="1228989" cy="12289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kern="1200" dirty="0" smtClean="0"/>
            <a:t>bőr</a:t>
          </a:r>
          <a:endParaRPr lang="hu-HU" sz="2000" kern="1200" dirty="0"/>
        </a:p>
      </dsp:txBody>
      <dsp:txXfrm>
        <a:off x="2332776" y="819"/>
        <a:ext cx="1228989" cy="1228989"/>
      </dsp:txXfrm>
    </dsp:sp>
    <dsp:sp modelId="{58646721-F921-4742-9802-ECD48B272A84}">
      <dsp:nvSpPr>
        <dsp:cNvPr id="0" name=""/>
        <dsp:cNvSpPr/>
      </dsp:nvSpPr>
      <dsp:spPr>
        <a:xfrm>
          <a:off x="3945548" y="2794222"/>
          <a:ext cx="1228989" cy="12289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700" kern="1200" dirty="0" smtClean="0"/>
            <a:t>légutak</a:t>
          </a:r>
          <a:endParaRPr lang="hu-HU" sz="1700" kern="1200" dirty="0"/>
        </a:p>
      </dsp:txBody>
      <dsp:txXfrm>
        <a:off x="3945548" y="2794222"/>
        <a:ext cx="1228989" cy="1228989"/>
      </dsp:txXfrm>
    </dsp:sp>
    <dsp:sp modelId="{25081501-D9CE-47F8-B610-225C463C8745}">
      <dsp:nvSpPr>
        <dsp:cNvPr id="0" name=""/>
        <dsp:cNvSpPr/>
      </dsp:nvSpPr>
      <dsp:spPr>
        <a:xfrm>
          <a:off x="720005" y="2794222"/>
          <a:ext cx="1228989" cy="12289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kern="1200" dirty="0" smtClean="0"/>
            <a:t>emésztőrendszer</a:t>
          </a:r>
          <a:endParaRPr lang="hu-HU" sz="1600" kern="1200" dirty="0"/>
        </a:p>
      </dsp:txBody>
      <dsp:txXfrm>
        <a:off x="720005" y="2794222"/>
        <a:ext cx="1228989" cy="122898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E004AD4-25A7-4646-9760-3A34111B359A}">
      <dsp:nvSpPr>
        <dsp:cNvPr id="0" name=""/>
        <dsp:cNvSpPr/>
      </dsp:nvSpPr>
      <dsp:spPr>
        <a:xfrm>
          <a:off x="2218772" y="2129065"/>
          <a:ext cx="1641283" cy="16412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b="1" kern="1200" dirty="0" smtClean="0"/>
            <a:t>Emésztő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b="1" kern="1200" dirty="0" smtClean="0"/>
            <a:t>rendszer</a:t>
          </a:r>
          <a:endParaRPr lang="hu-HU" sz="1800" b="1" kern="1200" dirty="0"/>
        </a:p>
      </dsp:txBody>
      <dsp:txXfrm>
        <a:off x="2218772" y="2129065"/>
        <a:ext cx="1641283" cy="1641283"/>
      </dsp:txXfrm>
    </dsp:sp>
    <dsp:sp modelId="{2345F464-27CD-4910-A824-A606C204ED2B}">
      <dsp:nvSpPr>
        <dsp:cNvPr id="0" name=""/>
        <dsp:cNvSpPr/>
      </dsp:nvSpPr>
      <dsp:spPr>
        <a:xfrm rot="11700000">
          <a:off x="756193" y="2296202"/>
          <a:ext cx="1434342" cy="46776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904177-09CF-4514-B652-86131B9450DE}">
      <dsp:nvSpPr>
        <dsp:cNvPr id="0" name=""/>
        <dsp:cNvSpPr/>
      </dsp:nvSpPr>
      <dsp:spPr>
        <a:xfrm>
          <a:off x="1021" y="1720780"/>
          <a:ext cx="1559219" cy="12473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200" kern="1200" dirty="0" smtClean="0"/>
            <a:t>hasmenés</a:t>
          </a:r>
          <a:endParaRPr lang="hu-HU" sz="2200" kern="1200" dirty="0"/>
        </a:p>
      </dsp:txBody>
      <dsp:txXfrm>
        <a:off x="1021" y="1720780"/>
        <a:ext cx="1559219" cy="1247375"/>
      </dsp:txXfrm>
    </dsp:sp>
    <dsp:sp modelId="{1AAE297D-09B5-4425-8E5B-118A1A70F782}">
      <dsp:nvSpPr>
        <dsp:cNvPr id="0" name=""/>
        <dsp:cNvSpPr/>
      </dsp:nvSpPr>
      <dsp:spPr>
        <a:xfrm rot="14700000">
          <a:off x="1637054" y="1246433"/>
          <a:ext cx="1434342" cy="46776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F76DC1-94C5-4FDC-B670-CE03BDF3B75C}">
      <dsp:nvSpPr>
        <dsp:cNvPr id="0" name=""/>
        <dsp:cNvSpPr/>
      </dsp:nvSpPr>
      <dsp:spPr>
        <a:xfrm>
          <a:off x="1271526" y="206650"/>
          <a:ext cx="1559219" cy="12473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200" kern="1200" dirty="0" smtClean="0"/>
            <a:t>hányás</a:t>
          </a:r>
          <a:endParaRPr lang="hu-HU" sz="2200" kern="1200" dirty="0"/>
        </a:p>
      </dsp:txBody>
      <dsp:txXfrm>
        <a:off x="1271526" y="206650"/>
        <a:ext cx="1559219" cy="1247375"/>
      </dsp:txXfrm>
    </dsp:sp>
    <dsp:sp modelId="{ED93C594-617F-4F3F-8153-89412AE6B8D2}">
      <dsp:nvSpPr>
        <dsp:cNvPr id="0" name=""/>
        <dsp:cNvSpPr/>
      </dsp:nvSpPr>
      <dsp:spPr>
        <a:xfrm rot="17700000">
          <a:off x="3007430" y="1246433"/>
          <a:ext cx="1434342" cy="46776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1088BA-EDCB-45EC-A579-517E586F75B4}">
      <dsp:nvSpPr>
        <dsp:cNvPr id="0" name=""/>
        <dsp:cNvSpPr/>
      </dsp:nvSpPr>
      <dsp:spPr>
        <a:xfrm>
          <a:off x="3248082" y="206650"/>
          <a:ext cx="1559219" cy="12473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200" kern="1200" dirty="0" smtClean="0"/>
            <a:t>puffadás</a:t>
          </a:r>
          <a:endParaRPr lang="hu-HU" sz="2200" kern="1200" dirty="0"/>
        </a:p>
      </dsp:txBody>
      <dsp:txXfrm>
        <a:off x="3248082" y="206650"/>
        <a:ext cx="1559219" cy="1247375"/>
      </dsp:txXfrm>
    </dsp:sp>
    <dsp:sp modelId="{EF6F0756-7E61-4A49-8ADF-9997947667F8}">
      <dsp:nvSpPr>
        <dsp:cNvPr id="0" name=""/>
        <dsp:cNvSpPr/>
      </dsp:nvSpPr>
      <dsp:spPr>
        <a:xfrm rot="20700000">
          <a:off x="3888291" y="2296202"/>
          <a:ext cx="1434342" cy="46776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8F287F-AEAE-4D97-9E8C-C697B0EFD83E}">
      <dsp:nvSpPr>
        <dsp:cNvPr id="0" name=""/>
        <dsp:cNvSpPr/>
      </dsp:nvSpPr>
      <dsp:spPr>
        <a:xfrm>
          <a:off x="4518587" y="1720780"/>
          <a:ext cx="1559219" cy="12473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200" kern="1200" dirty="0" smtClean="0"/>
            <a:t>hasi görcsök</a:t>
          </a:r>
          <a:endParaRPr lang="hu-HU" sz="2200" kern="1200" dirty="0"/>
        </a:p>
      </dsp:txBody>
      <dsp:txXfrm>
        <a:off x="4518587" y="1720780"/>
        <a:ext cx="1559219" cy="12473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558538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345552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84061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830802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772637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572823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842462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559315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325392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483669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807995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2176315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9106059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0024138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ép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0940055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9076898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97459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B1793-93F2-47E0-AF6F-1DA5855C9764}" type="datetimeFigureOut">
              <a:rPr lang="hu-HU" smtClean="0"/>
              <a:pPr/>
              <a:t>2016.10.14.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23CA4-FB3F-4B43-AADB-05657C132EF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90182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uroinfo.hu/" TargetMode="External"/><Relationship Id="rId2" Type="http://schemas.openxmlformats.org/officeDocument/2006/relationships/hyperlink" Target="http://www.cordis.lu/fp6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m.hu/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371600" y="1030014"/>
            <a:ext cx="9448800" cy="2598487"/>
          </a:xfrm>
        </p:spPr>
        <p:txBody>
          <a:bodyPr>
            <a:normAutofit/>
          </a:bodyPr>
          <a:lstStyle/>
          <a:p>
            <a:pPr algn="ctr"/>
            <a:r>
              <a:rPr lang="hu-HU" b="1" dirty="0" smtClean="0"/>
              <a:t>Ételallergiák és intoleranciák óvodai vonatkozásai</a:t>
            </a:r>
            <a:endParaRPr lang="hu-HU" b="1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hu-HU" sz="2400" b="1" dirty="0" smtClean="0"/>
              <a:t>Tóth Babett </a:t>
            </a:r>
          </a:p>
          <a:p>
            <a:pPr algn="ctr"/>
            <a:r>
              <a:rPr lang="hu-HU" sz="2400" b="1" dirty="0" smtClean="0"/>
              <a:t>Dietetikus, táplálkozástudományi szakértő</a:t>
            </a:r>
          </a:p>
          <a:p>
            <a:pPr algn="ctr"/>
            <a:r>
              <a:rPr lang="hu-HU" sz="2400" b="1" dirty="0" smtClean="0"/>
              <a:t>Országos Orvosi Rehabilitációs Intézet</a:t>
            </a:r>
            <a:endParaRPr lang="hu-HU" sz="2400" b="1" dirty="0"/>
          </a:p>
        </p:txBody>
      </p:sp>
    </p:spTree>
    <p:extLst>
      <p:ext uri="{BB962C8B-B14F-4D97-AF65-F5344CB8AC3E}">
        <p14:creationId xmlns:p14="http://schemas.microsoft.com/office/powerpoint/2010/main" xmlns="" val="291594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/>
              <a:t>Epidemiológia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hu-HU" dirty="0" smtClean="0"/>
              <a:t> </a:t>
            </a:r>
            <a:r>
              <a:rPr lang="hu-HU" sz="3200" dirty="0"/>
              <a:t>Valódi táplálékallergiások </a:t>
            </a:r>
            <a:r>
              <a:rPr lang="hu-HU" sz="3200" dirty="0" err="1"/>
              <a:t>prevalenciája</a:t>
            </a:r>
            <a:r>
              <a:rPr lang="hu-HU" sz="3200" dirty="0"/>
              <a:t>:  kb. a felnőtt lakosság 1,5-3,5 %-a, és a gyermekek 2-8 %-a.</a:t>
            </a:r>
          </a:p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54568" y="3316601"/>
            <a:ext cx="4965611" cy="315671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261811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747713"/>
            <a:ext cx="10539476" cy="5466236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62098" y="747713"/>
            <a:ext cx="2619375" cy="261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653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3823"/>
            <a:ext cx="3619500" cy="3619500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19500" y="71776"/>
            <a:ext cx="2521397" cy="1680931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48257" y="302642"/>
            <a:ext cx="4219575" cy="2809875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095750"/>
            <a:ext cx="3933825" cy="2762250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33825" y="1752027"/>
            <a:ext cx="3521807" cy="2343723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14285" y="4051861"/>
            <a:ext cx="4228518" cy="2806139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05093" y="3574248"/>
            <a:ext cx="3185146" cy="2376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563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895600" y="378372"/>
            <a:ext cx="8610600" cy="1679029"/>
          </a:xfrm>
        </p:spPr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hu-HU" b="1" dirty="0"/>
              <a:t>Táplálékallergia:</a:t>
            </a:r>
            <a:endParaRPr lang="hu-HU" dirty="0"/>
          </a:p>
          <a:p>
            <a:pPr marL="0" indent="0">
              <a:buNone/>
            </a:pPr>
            <a:r>
              <a:rPr lang="hu-HU" dirty="0" smtClean="0"/>
              <a:t>Specifikus</a:t>
            </a:r>
            <a:r>
              <a:rPr lang="hu-HU" dirty="0"/>
              <a:t>, mindig reprodukálható, a tápláléktól </a:t>
            </a:r>
            <a:r>
              <a:rPr lang="hu-HU" dirty="0" err="1"/>
              <a:t>adverz</a:t>
            </a:r>
            <a:r>
              <a:rPr lang="hu-HU" dirty="0"/>
              <a:t> tünet-együttestokozó immunreakció. A táplálék vagy annak összetevője antigénként viselkedik.</a:t>
            </a:r>
          </a:p>
          <a:p>
            <a:r>
              <a:rPr lang="hu-HU" b="1" dirty="0"/>
              <a:t>Táplálékintolerancia:</a:t>
            </a:r>
            <a:endParaRPr lang="hu-HU" dirty="0"/>
          </a:p>
          <a:p>
            <a:pPr marL="0" indent="0">
              <a:buNone/>
            </a:pPr>
            <a:r>
              <a:rPr lang="hu-HU" dirty="0" smtClean="0"/>
              <a:t>Specifikus</a:t>
            </a:r>
            <a:r>
              <a:rPr lang="hu-HU" dirty="0"/>
              <a:t>, mindig reprodukálható, </a:t>
            </a:r>
            <a:r>
              <a:rPr lang="hu-HU" dirty="0" err="1"/>
              <a:t>adverz</a:t>
            </a:r>
            <a:r>
              <a:rPr lang="hu-HU" dirty="0"/>
              <a:t> tünet-együttestokozó, de sem immunreakció, sem pszichés eltérés nincs a háttérben.</a:t>
            </a:r>
          </a:p>
          <a:p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148673"/>
            <a:ext cx="5334000" cy="4024125"/>
          </a:xfrm>
        </p:spPr>
        <p:txBody>
          <a:bodyPr>
            <a:normAutofit/>
          </a:bodyPr>
          <a:lstStyle/>
          <a:p>
            <a:r>
              <a:rPr lang="hu-HU" b="1" dirty="0"/>
              <a:t>Táplálékaverzió:</a:t>
            </a:r>
            <a:endParaRPr lang="hu-HU" dirty="0"/>
          </a:p>
          <a:p>
            <a:pPr marL="0" indent="0">
              <a:buNone/>
            </a:pPr>
            <a:r>
              <a:rPr lang="hu-HU" dirty="0" smtClean="0"/>
              <a:t>A </a:t>
            </a:r>
            <a:r>
              <a:rPr lang="hu-HU" dirty="0"/>
              <a:t>táplálék elutasításának kizárólag pszichés oka van.</a:t>
            </a:r>
          </a:p>
          <a:p>
            <a:endParaRPr lang="hu-HU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97752" y="2771013"/>
            <a:ext cx="4882896" cy="2871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785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 smtClean="0"/>
              <a:t>diagnosztika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sz="2400" dirty="0" err="1"/>
              <a:t>Össz</a:t>
            </a:r>
            <a:r>
              <a:rPr lang="hu-HU" sz="2400" dirty="0"/>
              <a:t>. </a:t>
            </a:r>
            <a:r>
              <a:rPr lang="hu-HU" sz="2400" dirty="0" err="1"/>
              <a:t>IgE</a:t>
            </a:r>
            <a:r>
              <a:rPr lang="hu-HU" sz="2400" dirty="0"/>
              <a:t> kimutatás </a:t>
            </a:r>
            <a:endParaRPr lang="hu-HU" sz="2400" dirty="0" smtClean="0"/>
          </a:p>
          <a:p>
            <a:r>
              <a:rPr lang="hu-HU" sz="2400" dirty="0" smtClean="0"/>
              <a:t> </a:t>
            </a:r>
            <a:r>
              <a:rPr lang="hu-HU" sz="2400" dirty="0"/>
              <a:t>Specifikus </a:t>
            </a:r>
            <a:r>
              <a:rPr lang="hu-HU" sz="2400" dirty="0" err="1"/>
              <a:t>IgE</a:t>
            </a:r>
            <a:r>
              <a:rPr lang="hu-HU" sz="2400" dirty="0"/>
              <a:t> és </a:t>
            </a:r>
            <a:r>
              <a:rPr lang="hu-HU" sz="2400" dirty="0" err="1"/>
              <a:t>IgG</a:t>
            </a:r>
            <a:r>
              <a:rPr lang="hu-HU" sz="2400" dirty="0"/>
              <a:t> kimutatás gyári panel alapján </a:t>
            </a:r>
            <a:endParaRPr lang="hu-HU" sz="2400" dirty="0" smtClean="0"/>
          </a:p>
          <a:p>
            <a:r>
              <a:rPr lang="hu-HU" sz="2400" dirty="0" smtClean="0"/>
              <a:t>Bőrpróbák </a:t>
            </a:r>
            <a:r>
              <a:rPr lang="hu-HU" sz="2400" dirty="0"/>
              <a:t>(</a:t>
            </a:r>
            <a:r>
              <a:rPr lang="hu-HU" sz="2400" dirty="0" err="1"/>
              <a:t>Prick-teszt</a:t>
            </a:r>
            <a:r>
              <a:rPr lang="hu-HU" sz="2400" dirty="0"/>
              <a:t>, </a:t>
            </a:r>
            <a:r>
              <a:rPr lang="hu-HU" sz="2400" dirty="0" err="1"/>
              <a:t>Epikután-teszt</a:t>
            </a:r>
            <a:r>
              <a:rPr lang="hu-HU" sz="2400" dirty="0"/>
              <a:t>, </a:t>
            </a:r>
            <a:r>
              <a:rPr lang="hu-HU" sz="2400" dirty="0" err="1"/>
              <a:t>Prick-Prick</a:t>
            </a:r>
            <a:r>
              <a:rPr lang="hu-HU" sz="2400" dirty="0"/>
              <a:t> teszt, </a:t>
            </a:r>
            <a:r>
              <a:rPr lang="hu-HU" sz="2400" dirty="0" err="1"/>
              <a:t>Pach-teszt</a:t>
            </a:r>
            <a:r>
              <a:rPr lang="hu-HU" sz="2400" dirty="0"/>
              <a:t>) </a:t>
            </a:r>
            <a:endParaRPr lang="hu-HU" sz="2400" dirty="0" smtClean="0"/>
          </a:p>
          <a:p>
            <a:r>
              <a:rPr lang="hu-HU" sz="2400" dirty="0" smtClean="0"/>
              <a:t>Általános </a:t>
            </a:r>
            <a:r>
              <a:rPr lang="hu-HU" sz="2400" dirty="0"/>
              <a:t>góc-keresés </a:t>
            </a:r>
            <a:endParaRPr lang="hu-HU" sz="2400" dirty="0" smtClean="0"/>
          </a:p>
          <a:p>
            <a:r>
              <a:rPr lang="hu-HU" sz="2400" dirty="0" smtClean="0"/>
              <a:t>Provokáció </a:t>
            </a:r>
            <a:r>
              <a:rPr lang="hu-HU" sz="2400" dirty="0"/>
              <a:t>(nyílt vagy kettős vak vagy placebo kontrollált</a:t>
            </a:r>
            <a:r>
              <a:rPr lang="hu-HU" sz="2400" dirty="0" smtClean="0"/>
              <a:t>)</a:t>
            </a:r>
          </a:p>
          <a:p>
            <a:r>
              <a:rPr lang="hu-HU" sz="2400" dirty="0" smtClean="0"/>
              <a:t>  </a:t>
            </a:r>
            <a:r>
              <a:rPr lang="hu-HU" sz="2400" dirty="0"/>
              <a:t>GOLD STANDARD=DBPCFC=</a:t>
            </a:r>
            <a:r>
              <a:rPr lang="hu-HU" sz="2400" dirty="0" err="1"/>
              <a:t>Double</a:t>
            </a:r>
            <a:r>
              <a:rPr lang="hu-HU" sz="2400" dirty="0"/>
              <a:t> </a:t>
            </a:r>
            <a:r>
              <a:rPr lang="hu-HU" sz="2400" dirty="0" err="1"/>
              <a:t>Blinde</a:t>
            </a:r>
            <a:r>
              <a:rPr lang="hu-HU" sz="2400" dirty="0"/>
              <a:t> Placebo </a:t>
            </a:r>
            <a:r>
              <a:rPr lang="hu-HU" sz="2400" dirty="0" err="1"/>
              <a:t>Controll</a:t>
            </a:r>
            <a:r>
              <a:rPr lang="hu-HU" sz="2400" dirty="0"/>
              <a:t> </a:t>
            </a:r>
            <a:r>
              <a:rPr lang="hu-HU" sz="2400" dirty="0" err="1"/>
              <a:t>Food</a:t>
            </a:r>
            <a:r>
              <a:rPr lang="hu-HU" sz="2400" dirty="0"/>
              <a:t> </a:t>
            </a:r>
            <a:r>
              <a:rPr lang="hu-HU" sz="2400" dirty="0" err="1"/>
              <a:t>Challenge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xmlns="" val="3275649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u="sng" dirty="0" smtClean="0"/>
              <a:t>Tünettan I.</a:t>
            </a:r>
            <a:endParaRPr lang="hu-HU" b="1" u="sng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0" y="2057401"/>
            <a:ext cx="10820400" cy="40241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2800" b="1" dirty="0" smtClean="0"/>
              <a:t>	Allergiák</a:t>
            </a:r>
            <a:endParaRPr lang="hu-HU" sz="2800" b="1" dirty="0"/>
          </a:p>
        </p:txBody>
      </p:sp>
      <p:graphicFrame>
        <p:nvGraphicFramePr>
          <p:cNvPr id="4" name="Tartalom helye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03624549"/>
              </p:ext>
            </p:extLst>
          </p:nvPr>
        </p:nvGraphicFramePr>
        <p:xfrm>
          <a:off x="2462928" y="2227733"/>
          <a:ext cx="5894543" cy="4630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63151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u="sng" dirty="0" smtClean="0"/>
              <a:t>Tünettan II.</a:t>
            </a:r>
            <a:endParaRPr lang="hu-HU" u="sng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sz="2800" b="1" dirty="0" smtClean="0"/>
              <a:t>Intoleranciák</a:t>
            </a:r>
            <a:endParaRPr lang="hu-HU" sz="2800" b="1" dirty="0"/>
          </a:p>
          <a:p>
            <a:endParaRPr lang="hu-HU" dirty="0"/>
          </a:p>
        </p:txBody>
      </p:sp>
      <p:graphicFrame>
        <p:nvGraphicFramePr>
          <p:cNvPr id="4" name="Tartalom helye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546812119"/>
              </p:ext>
            </p:extLst>
          </p:nvPr>
        </p:nvGraphicFramePr>
        <p:xfrm>
          <a:off x="3181082" y="2771530"/>
          <a:ext cx="6078828" cy="3977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75904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/>
              <a:t>Terápia = </a:t>
            </a:r>
            <a:r>
              <a:rPr lang="hu-HU" b="1" dirty="0" err="1"/>
              <a:t>eliminácós</a:t>
            </a:r>
            <a:r>
              <a:rPr lang="hu-HU" b="1" dirty="0"/>
              <a:t> étrend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Célja: A tüneteket kiváltó </a:t>
            </a:r>
            <a:r>
              <a:rPr lang="hu-HU" dirty="0" err="1"/>
              <a:t>élelmianyag</a:t>
            </a:r>
            <a:r>
              <a:rPr lang="hu-HU" dirty="0"/>
              <a:t>/élelmiszer/adalékanyag elkerülése, a tápláltsági állapotnak és az életkori sajátosságoknak megfelelő tápanyag bevitel mellett.</a:t>
            </a:r>
          </a:p>
          <a:p>
            <a:r>
              <a:rPr lang="hu-HU" dirty="0" smtClean="0"/>
              <a:t>Életre </a:t>
            </a:r>
            <a:r>
              <a:rPr lang="hu-HU" dirty="0"/>
              <a:t>szól vagy csak meghatározott időre?? Pontosan tudjuk, hogy mit is kerüljön el és hogyan?? Pontosan tudjuk, hogy mit is kerüljön el és hogyan??</a:t>
            </a:r>
          </a:p>
          <a:p>
            <a:r>
              <a:rPr lang="hu-HU" dirty="0"/>
              <a:t>A diéta hosszának megállapítása mindig egyéni elbírálás alá esik (figyelembe véve a beteg korát, az allergiás tünetek súlyosságát, a fennállás idejét, és nem utolsósorban az allergén fajtáját).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41419103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346360" y="437255"/>
            <a:ext cx="8610600" cy="1293028"/>
          </a:xfrm>
        </p:spPr>
        <p:txBody>
          <a:bodyPr/>
          <a:lstStyle/>
          <a:p>
            <a:r>
              <a:rPr lang="hu-HU" b="1" dirty="0" smtClean="0"/>
              <a:t>A 14 fő potenciális allergén</a:t>
            </a:r>
            <a:endParaRPr lang="hu-HU" b="1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68729402"/>
              </p:ext>
            </p:extLst>
          </p:nvPr>
        </p:nvGraphicFramePr>
        <p:xfrm>
          <a:off x="1918953" y="1751526"/>
          <a:ext cx="8223271" cy="4898470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8223271"/>
              </a:tblGrid>
              <a:tr h="179972">
                <a:tc>
                  <a:txBody>
                    <a:bodyPr/>
                    <a:lstStyle/>
                    <a:p>
                      <a:endParaRPr lang="hu-HU" sz="13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1216">
                <a:tc>
                  <a:txBody>
                    <a:bodyPr/>
                    <a:lstStyle/>
                    <a:p>
                      <a:endParaRPr lang="hu-HU" sz="13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1216">
                <a:tc>
                  <a:txBody>
                    <a:bodyPr/>
                    <a:lstStyle/>
                    <a:p>
                      <a:r>
                        <a:rPr lang="hu-HU" sz="1800" b="1" dirty="0"/>
                        <a:t>Zeller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01216">
                <a:tc>
                  <a:txBody>
                    <a:bodyPr/>
                    <a:lstStyle/>
                    <a:p>
                      <a:r>
                        <a:rPr lang="hu-HU" sz="1800" b="1" dirty="0" err="1"/>
                        <a:t>Gluténtartalmú</a:t>
                      </a:r>
                      <a:r>
                        <a:rPr lang="hu-HU" sz="1800" b="1" dirty="0"/>
                        <a:t> gabonák</a:t>
                      </a:r>
                    </a:p>
                  </a:txBody>
                  <a:tcPr marL="0" marR="0" marT="0" marB="0"/>
                </a:tc>
              </a:tr>
              <a:tr h="201216">
                <a:tc>
                  <a:txBody>
                    <a:bodyPr/>
                    <a:lstStyle/>
                    <a:p>
                      <a:r>
                        <a:rPr lang="hu-HU" sz="1800" b="1" dirty="0"/>
                        <a:t>Tojások</a:t>
                      </a:r>
                    </a:p>
                  </a:txBody>
                  <a:tcPr marL="0" marR="0" marT="0" marB="0"/>
                </a:tc>
              </a:tr>
              <a:tr h="201216">
                <a:tc>
                  <a:txBody>
                    <a:bodyPr/>
                    <a:lstStyle/>
                    <a:p>
                      <a:r>
                        <a:rPr lang="hu-HU" sz="1800" b="1" dirty="0"/>
                        <a:t>Hal</a:t>
                      </a:r>
                    </a:p>
                  </a:txBody>
                  <a:tcPr marL="0" marR="0" marT="0" marB="0"/>
                </a:tc>
              </a:tr>
              <a:tr h="402431">
                <a:tc>
                  <a:txBody>
                    <a:bodyPr/>
                    <a:lstStyle/>
                    <a:p>
                      <a:r>
                        <a:rPr lang="hu-HU" sz="1800" b="1" dirty="0"/>
                        <a:t>Farkasbab (egy </a:t>
                      </a:r>
                      <a:r>
                        <a:rPr lang="hu-HU" sz="1800" b="1" dirty="0" err="1"/>
                        <a:t>Fabaceae</a:t>
                      </a:r>
                      <a:r>
                        <a:rPr lang="hu-HU" sz="1800" b="1" dirty="0"/>
                        <a:t> családból származó hüvelyes)</a:t>
                      </a:r>
                    </a:p>
                  </a:txBody>
                  <a:tcPr marL="0" marR="0" marT="0" marB="0"/>
                </a:tc>
              </a:tr>
              <a:tr h="201216">
                <a:tc>
                  <a:txBody>
                    <a:bodyPr/>
                    <a:lstStyle/>
                    <a:p>
                      <a:r>
                        <a:rPr lang="hu-HU" sz="1800" b="1" dirty="0"/>
                        <a:t>Tej</a:t>
                      </a:r>
                    </a:p>
                  </a:txBody>
                  <a:tcPr marL="0" marR="0" marT="0" marB="0"/>
                </a:tc>
              </a:tr>
              <a:tr h="201216">
                <a:tc>
                  <a:txBody>
                    <a:bodyPr/>
                    <a:lstStyle/>
                    <a:p>
                      <a:r>
                        <a:rPr lang="hu-HU" sz="1800" b="1" dirty="0"/>
                        <a:t>Puhatestűek</a:t>
                      </a:r>
                    </a:p>
                  </a:txBody>
                  <a:tcPr marL="0" marR="0" marT="0" marB="0"/>
                </a:tc>
              </a:tr>
              <a:tr h="201216">
                <a:tc>
                  <a:txBody>
                    <a:bodyPr/>
                    <a:lstStyle/>
                    <a:p>
                      <a:r>
                        <a:rPr lang="hu-HU" sz="1800" b="1" dirty="0"/>
                        <a:t>Mustár</a:t>
                      </a:r>
                    </a:p>
                  </a:txBody>
                  <a:tcPr marL="0" marR="0" marT="0" marB="0"/>
                </a:tc>
              </a:tr>
              <a:tr h="201216">
                <a:tc>
                  <a:txBody>
                    <a:bodyPr/>
                    <a:lstStyle/>
                    <a:p>
                      <a:r>
                        <a:rPr lang="hu-HU" sz="1800" b="1" dirty="0"/>
                        <a:t>Földimogyoró</a:t>
                      </a:r>
                    </a:p>
                  </a:txBody>
                  <a:tcPr marL="0" marR="0" marT="0" marB="0"/>
                </a:tc>
              </a:tr>
              <a:tr h="201216">
                <a:tc>
                  <a:txBody>
                    <a:bodyPr/>
                    <a:lstStyle/>
                    <a:p>
                      <a:r>
                        <a:rPr lang="hu-HU" sz="1800" b="1" dirty="0"/>
                        <a:t>Szezámmag</a:t>
                      </a:r>
                    </a:p>
                  </a:txBody>
                  <a:tcPr marL="0" marR="0" marT="0" marB="0"/>
                </a:tc>
              </a:tr>
              <a:tr h="201216">
                <a:tc>
                  <a:txBody>
                    <a:bodyPr/>
                    <a:lstStyle/>
                    <a:p>
                      <a:r>
                        <a:rPr lang="hu-HU" sz="1800" b="1" dirty="0"/>
                        <a:t>Kagyló</a:t>
                      </a:r>
                    </a:p>
                  </a:txBody>
                  <a:tcPr marL="0" marR="0" marT="0" marB="0"/>
                </a:tc>
              </a:tr>
              <a:tr h="201216">
                <a:tc>
                  <a:txBody>
                    <a:bodyPr/>
                    <a:lstStyle/>
                    <a:p>
                      <a:r>
                        <a:rPr lang="hu-HU" sz="1800" b="1" dirty="0"/>
                        <a:t>Szója</a:t>
                      </a:r>
                    </a:p>
                  </a:txBody>
                  <a:tcPr marL="0" marR="0" marT="0" marB="0"/>
                </a:tc>
              </a:tr>
              <a:tr h="804863">
                <a:tc>
                  <a:txBody>
                    <a:bodyPr/>
                    <a:lstStyle/>
                    <a:p>
                      <a:r>
                        <a:rPr lang="hu-HU" sz="1800" b="1" dirty="0"/>
                        <a:t>Kéndioxid (antioxidánsként és tartósítóként használt olyanokban, mint szárított gyümölcsök, bor vagy feldolgozott burgonya)</a:t>
                      </a:r>
                    </a:p>
                  </a:txBody>
                  <a:tcPr marL="0" marR="0" marT="0" marB="0"/>
                </a:tc>
              </a:tr>
              <a:tr h="201216">
                <a:tc>
                  <a:txBody>
                    <a:bodyPr/>
                    <a:lstStyle/>
                    <a:p>
                      <a:r>
                        <a:rPr lang="hu-HU" sz="1800" b="1" dirty="0"/>
                        <a:t>Olajos magvak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4233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895600" y="0"/>
            <a:ext cx="8610600" cy="1293028"/>
          </a:xfrm>
        </p:spPr>
        <p:txBody>
          <a:bodyPr/>
          <a:lstStyle/>
          <a:p>
            <a:r>
              <a:rPr lang="hu-HU" b="1" dirty="0" smtClean="0"/>
              <a:t>Mi a </a:t>
            </a:r>
            <a:r>
              <a:rPr lang="hu-HU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keresztallergia</a:t>
            </a:r>
            <a:r>
              <a:rPr lang="hu-HU" b="1" dirty="0" smtClean="0"/>
              <a:t>?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0" y="1589253"/>
            <a:ext cx="10820400" cy="4024125"/>
          </a:xfrm>
        </p:spPr>
        <p:txBody>
          <a:bodyPr/>
          <a:lstStyle/>
          <a:p>
            <a:endParaRPr lang="hu-HU" dirty="0" smtClean="0"/>
          </a:p>
          <a:p>
            <a:endParaRPr lang="hu-HU" dirty="0"/>
          </a:p>
          <a:p>
            <a:r>
              <a:rPr lang="hu-HU" dirty="0" smtClean="0"/>
              <a:t>Allergiás </a:t>
            </a:r>
            <a:r>
              <a:rPr lang="hu-HU" dirty="0"/>
              <a:t>tüneteket kiváltó allergének különböző </a:t>
            </a:r>
            <a:r>
              <a:rPr lang="hu-HU" dirty="0" smtClean="0"/>
              <a:t>fehérjék</a:t>
            </a:r>
          </a:p>
          <a:p>
            <a:pPr marL="0" indent="0">
              <a:buNone/>
            </a:pPr>
            <a:endParaRPr lang="hu-HU" dirty="0" smtClean="0"/>
          </a:p>
          <a:p>
            <a:r>
              <a:rPr lang="hu-HU" dirty="0" smtClean="0"/>
              <a:t>A </a:t>
            </a:r>
            <a:r>
              <a:rPr lang="hu-HU" dirty="0"/>
              <a:t>különféle növények és élelmiszerek hasonló </a:t>
            </a:r>
          </a:p>
          <a:p>
            <a:pPr marL="0" indent="0">
              <a:buNone/>
            </a:pPr>
            <a:r>
              <a:rPr lang="hu-HU" dirty="0" smtClean="0"/>
              <a:t>szerkezetű </a:t>
            </a:r>
            <a:r>
              <a:rPr lang="hu-HU" dirty="0"/>
              <a:t>fehérjéket tartalmazhatnak, </a:t>
            </a: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így </a:t>
            </a:r>
            <a:r>
              <a:rPr lang="hu-HU" dirty="0"/>
              <a:t>a problémát ugyanúgy kiválthatják, </a:t>
            </a: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ezt </a:t>
            </a:r>
            <a:r>
              <a:rPr lang="hu-HU" dirty="0"/>
              <a:t>nevezzük keresztreakciónak, </a:t>
            </a: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azaz keresztallergiának</a:t>
            </a:r>
            <a:endParaRPr lang="hu-HU" dirty="0"/>
          </a:p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03842" y="926114"/>
            <a:ext cx="3988158" cy="5931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05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 smtClean="0"/>
              <a:t>Laktóz intolerancia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sz="2800" dirty="0" smtClean="0"/>
              <a:t>A tejcukor lebontását végző </a:t>
            </a:r>
            <a:r>
              <a:rPr lang="hu-HU" sz="2800" dirty="0" err="1" smtClean="0"/>
              <a:t>laktáz</a:t>
            </a:r>
            <a:r>
              <a:rPr lang="hu-HU" sz="2800" dirty="0" smtClean="0"/>
              <a:t> enzim részleges, vagy teljes hiánya</a:t>
            </a:r>
          </a:p>
          <a:p>
            <a:r>
              <a:rPr lang="hu-HU" sz="2800" dirty="0" smtClean="0"/>
              <a:t>Lehet primer/szekunder</a:t>
            </a:r>
          </a:p>
          <a:p>
            <a:r>
              <a:rPr lang="hu-HU" sz="2800" dirty="0" smtClean="0"/>
              <a:t>≠tejallergia!</a:t>
            </a:r>
          </a:p>
          <a:p>
            <a:r>
              <a:rPr lang="hu-HU" sz="2800" dirty="0" smtClean="0"/>
              <a:t>Tejmentes diéta, vagy</a:t>
            </a:r>
          </a:p>
          <a:p>
            <a:r>
              <a:rPr lang="hu-HU" sz="2800" dirty="0" err="1" smtClean="0"/>
              <a:t>Laktózmentes</a:t>
            </a:r>
            <a:r>
              <a:rPr lang="hu-HU" sz="2800" dirty="0" smtClean="0"/>
              <a:t> tejtermékek </a:t>
            </a:r>
          </a:p>
          <a:p>
            <a:pPr marL="0" indent="0">
              <a:buNone/>
            </a:pPr>
            <a:r>
              <a:rPr lang="hu-HU" sz="2800" dirty="0" smtClean="0"/>
              <a:t>választása</a:t>
            </a:r>
            <a:endParaRPr lang="hu-HU" sz="2800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0569" y="3078051"/>
            <a:ext cx="5669924" cy="3779949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895600" y="201913"/>
            <a:ext cx="8610600" cy="1293028"/>
          </a:xfrm>
        </p:spPr>
        <p:txBody>
          <a:bodyPr/>
          <a:lstStyle/>
          <a:p>
            <a:r>
              <a:rPr lang="hu-HU" b="1" dirty="0" smtClean="0">
                <a:solidFill>
                  <a:schemeClr val="bg1"/>
                </a:solidFill>
              </a:rPr>
              <a:t>A sokarcú </a:t>
            </a:r>
            <a:r>
              <a:rPr lang="hu-HU" b="1" dirty="0" err="1" smtClean="0">
                <a:solidFill>
                  <a:schemeClr val="bg1"/>
                </a:solidFill>
              </a:rPr>
              <a:t>coeliakia</a:t>
            </a:r>
            <a:endParaRPr lang="hu-HU" b="1" dirty="0">
              <a:solidFill>
                <a:schemeClr val="bg1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85800" y="1494940"/>
            <a:ext cx="10820400" cy="53630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2800" dirty="0" smtClean="0">
                <a:solidFill>
                  <a:schemeClr val="bg1"/>
                </a:solidFill>
              </a:rPr>
              <a:t>(</a:t>
            </a:r>
            <a:r>
              <a:rPr lang="hu-HU" sz="2800" dirty="0" err="1" smtClean="0">
                <a:solidFill>
                  <a:schemeClr val="bg1"/>
                </a:solidFill>
              </a:rPr>
              <a:t>Lisztérzékenység-gluténérzékenység-sprue-gluténszenzitív</a:t>
            </a:r>
            <a:r>
              <a:rPr lang="hu-HU" sz="2800" dirty="0" smtClean="0">
                <a:solidFill>
                  <a:schemeClr val="bg1"/>
                </a:solidFill>
              </a:rPr>
              <a:t> </a:t>
            </a:r>
            <a:r>
              <a:rPr lang="hu-HU" sz="2800" dirty="0" err="1" smtClean="0">
                <a:solidFill>
                  <a:schemeClr val="bg1"/>
                </a:solidFill>
              </a:rPr>
              <a:t>enteropátia</a:t>
            </a:r>
            <a:r>
              <a:rPr lang="hu-HU" sz="2800" dirty="0" smtClean="0">
                <a:solidFill>
                  <a:schemeClr val="bg1"/>
                </a:solidFill>
              </a:rPr>
              <a:t>)</a:t>
            </a:r>
          </a:p>
          <a:p>
            <a:pPr marL="0" indent="0">
              <a:buNone/>
            </a:pPr>
            <a:endParaRPr lang="hu-HU" sz="2400" dirty="0" smtClean="0">
              <a:solidFill>
                <a:schemeClr val="bg1"/>
              </a:solidFill>
            </a:endParaRPr>
          </a:p>
          <a:p>
            <a:r>
              <a:rPr lang="hu-HU" sz="2400" dirty="0" smtClean="0">
                <a:solidFill>
                  <a:schemeClr val="bg1"/>
                </a:solidFill>
              </a:rPr>
              <a:t>Hasmenés/székrekedés, szekunder laktóz intolerancia, pókhas, vérszegénység, kiütések, pszichés zavarok, csontritkulás…</a:t>
            </a:r>
            <a:r>
              <a:rPr lang="hu-HU" sz="2400" dirty="0" err="1" smtClean="0">
                <a:solidFill>
                  <a:schemeClr val="bg1"/>
                </a:solidFill>
              </a:rPr>
              <a:t>stb</a:t>
            </a:r>
            <a:endParaRPr lang="hu-HU" sz="2400" dirty="0" smtClean="0">
              <a:solidFill>
                <a:schemeClr val="bg1"/>
              </a:solidFill>
            </a:endParaRPr>
          </a:p>
          <a:p>
            <a:r>
              <a:rPr lang="hu-HU" sz="2400" dirty="0" smtClean="0">
                <a:solidFill>
                  <a:schemeClr val="bg1"/>
                </a:solidFill>
              </a:rPr>
              <a:t>Genetikailag meghatározott</a:t>
            </a:r>
          </a:p>
          <a:p>
            <a:r>
              <a:rPr lang="hu-HU" sz="2400" dirty="0" smtClean="0">
                <a:solidFill>
                  <a:schemeClr val="bg1"/>
                </a:solidFill>
              </a:rPr>
              <a:t>Autoimmun</a:t>
            </a:r>
          </a:p>
          <a:p>
            <a:r>
              <a:rPr lang="hu-HU" sz="2400" dirty="0" smtClean="0">
                <a:solidFill>
                  <a:schemeClr val="bg1"/>
                </a:solidFill>
              </a:rPr>
              <a:t>Gabonákban lévő </a:t>
            </a:r>
            <a:r>
              <a:rPr lang="hu-HU" sz="2400" dirty="0" err="1" smtClean="0">
                <a:solidFill>
                  <a:schemeClr val="bg1"/>
                </a:solidFill>
              </a:rPr>
              <a:t>glutén</a:t>
            </a:r>
            <a:r>
              <a:rPr lang="hu-HU" sz="2400" dirty="0" smtClean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r>
              <a:rPr lang="hu-HU" sz="2400" dirty="0" err="1" smtClean="0">
                <a:solidFill>
                  <a:schemeClr val="bg1"/>
                </a:solidFill>
              </a:rPr>
              <a:t>gliadin</a:t>
            </a:r>
            <a:r>
              <a:rPr lang="hu-HU" sz="2400" dirty="0" smtClean="0">
                <a:solidFill>
                  <a:schemeClr val="bg1"/>
                </a:solidFill>
              </a:rPr>
              <a:t> frakciójának hatására </a:t>
            </a:r>
          </a:p>
          <a:p>
            <a:pPr marL="0" indent="0">
              <a:buNone/>
            </a:pPr>
            <a:r>
              <a:rPr lang="hu-HU" sz="2400" dirty="0" smtClean="0">
                <a:solidFill>
                  <a:schemeClr val="bg1"/>
                </a:solidFill>
              </a:rPr>
              <a:t>termelődő antitestek okozzák</a:t>
            </a:r>
          </a:p>
          <a:p>
            <a:r>
              <a:rPr lang="hu-HU" sz="24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Búza</a:t>
            </a:r>
            <a:r>
              <a:rPr lang="hu-HU" sz="2400" dirty="0" smtClean="0">
                <a:solidFill>
                  <a:schemeClr val="bg1"/>
                </a:solidFill>
              </a:rPr>
              <a:t>, rozs , árpa, zab</a:t>
            </a:r>
            <a:endParaRPr lang="hu-HU" sz="2400" dirty="0">
              <a:solidFill>
                <a:schemeClr val="bg1"/>
              </a:solidFill>
            </a:endParaRPr>
          </a:p>
        </p:txBody>
      </p:sp>
      <p:pic>
        <p:nvPicPr>
          <p:cNvPr id="4" name="Kép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1328" y="3507003"/>
            <a:ext cx="6100672" cy="34316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 smtClean="0"/>
              <a:t>Fruktóz felszívódási zavarok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 smtClean="0"/>
          </a:p>
          <a:p>
            <a:endParaRPr lang="hu-HU" dirty="0"/>
          </a:p>
          <a:p>
            <a:endParaRPr lang="hu-HU" dirty="0" smtClean="0"/>
          </a:p>
          <a:p>
            <a:pPr marL="0" indent="0">
              <a:buNone/>
            </a:pPr>
            <a:endParaRPr lang="hu-HU" dirty="0" smtClean="0"/>
          </a:p>
          <a:p>
            <a:r>
              <a:rPr lang="hu-HU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Fruktóz intolerancia</a:t>
            </a:r>
            <a:r>
              <a:rPr lang="hu-HU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hu-HU" dirty="0" smtClean="0">
                <a:latin typeface="Calibri" panose="020F0502020204030204" pitchFamily="34" charset="0"/>
                <a:cs typeface="Calibri" panose="020F0502020204030204" pitchFamily="34" charset="0"/>
              </a:rPr>
              <a:t>→ veleszületett, súlyos </a:t>
            </a:r>
          </a:p>
          <a:p>
            <a:pPr marL="0" indent="0">
              <a:buNone/>
            </a:pPr>
            <a:r>
              <a:rPr lang="hu-HU" dirty="0" smtClean="0">
                <a:latin typeface="Calibri" panose="020F0502020204030204" pitchFamily="34" charset="0"/>
                <a:cs typeface="Calibri" panose="020F0502020204030204" pitchFamily="34" charset="0"/>
              </a:rPr>
              <a:t>enzimdefektus</a:t>
            </a:r>
            <a:endParaRPr lang="hu-HU" dirty="0" smtClean="0"/>
          </a:p>
          <a:p>
            <a:pPr marL="0" indent="0">
              <a:buNone/>
            </a:pPr>
            <a:r>
              <a:rPr lang="hu-HU" dirty="0" smtClean="0">
                <a:latin typeface="Calibri" panose="020F0502020204030204" pitchFamily="34" charset="0"/>
                <a:cs typeface="Calibri" panose="020F0502020204030204" pitchFamily="34" charset="0"/>
              </a:rPr>
              <a:t>	         </a:t>
            </a:r>
            <a:r>
              <a:rPr lang="hu-HU" sz="4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≠</a:t>
            </a:r>
            <a:r>
              <a:rPr lang="hu-HU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hu-HU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F</a:t>
            </a:r>
            <a:r>
              <a:rPr lang="hu-HU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ruktóz </a:t>
            </a:r>
            <a:r>
              <a:rPr lang="hu-HU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malabszorpció</a:t>
            </a:r>
            <a:r>
              <a:rPr lang="hu-HU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 </a:t>
            </a:r>
            <a:r>
              <a:rPr lang="hu-HU" dirty="0" smtClean="0">
                <a:latin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hu-HU" dirty="0">
                <a:latin typeface="Calibri" panose="020F0502020204030204" pitchFamily="34" charset="0"/>
                <a:cs typeface="Calibri" panose="020F0502020204030204" pitchFamily="34" charset="0"/>
              </a:rPr>
              <a:t>laktóz intoleranciához hasonló tünettan</a:t>
            </a:r>
            <a:endParaRPr lang="hu-HU" dirty="0" smtClean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endParaRPr lang="hu-HU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endParaRPr lang="hu-HU" dirty="0">
              <a:latin typeface="Century Gothic" panose="020B0502020202020204" pitchFamily="34" charset="0"/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83598" y="2057401"/>
            <a:ext cx="4397599" cy="3060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62526" y="1410887"/>
            <a:ext cx="1633074" cy="2302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3707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488602"/>
            <a:ext cx="8610600" cy="1293028"/>
          </a:xfrm>
        </p:spPr>
        <p:txBody>
          <a:bodyPr/>
          <a:lstStyle/>
          <a:p>
            <a:pPr algn="l"/>
            <a:r>
              <a:rPr lang="hu-HU" b="1" dirty="0" smtClean="0"/>
              <a:t>Mire figyeljünk oda mi - szakemberek??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380411"/>
          </a:xfrm>
        </p:spPr>
        <p:txBody>
          <a:bodyPr/>
          <a:lstStyle/>
          <a:p>
            <a:r>
              <a:rPr lang="hu-HU" b="1" dirty="0" smtClean="0"/>
              <a:t>Szakorvosi igazolás!</a:t>
            </a:r>
          </a:p>
          <a:p>
            <a:r>
              <a:rPr lang="hu-HU" b="1" dirty="0" smtClean="0"/>
              <a:t>Kérdezzünk rá a keresztallergiára!</a:t>
            </a:r>
          </a:p>
          <a:p>
            <a:pPr lvl="1"/>
            <a:r>
              <a:rPr lang="hu-HU" sz="2200" b="1" dirty="0" smtClean="0"/>
              <a:t>Hol fogyasztják el? – pl. mogyorófa alatt</a:t>
            </a:r>
          </a:p>
          <a:p>
            <a:r>
              <a:rPr lang="hu-HU" b="1" dirty="0" smtClean="0"/>
              <a:t>Kontamináció – keresztszennyeződés!</a:t>
            </a:r>
          </a:p>
          <a:p>
            <a:pPr lvl="1"/>
            <a:r>
              <a:rPr lang="hu-HU" sz="2200" b="1" dirty="0" smtClean="0"/>
              <a:t>Edények, egyéb eszközök…</a:t>
            </a:r>
          </a:p>
          <a:p>
            <a:r>
              <a:rPr lang="hu-HU" b="1" dirty="0" smtClean="0"/>
              <a:t>Szakosított tárolás!</a:t>
            </a:r>
          </a:p>
          <a:p>
            <a:r>
              <a:rPr lang="hu-HU" b="1" dirty="0" smtClean="0"/>
              <a:t>Tünetek!</a:t>
            </a:r>
          </a:p>
          <a:p>
            <a:r>
              <a:rPr lang="hu-HU" b="1" dirty="0" smtClean="0"/>
              <a:t>Edukáció, tájékozódás</a:t>
            </a:r>
          </a:p>
          <a:p>
            <a:pPr lvl="1"/>
            <a:r>
              <a:rPr lang="hu-HU" b="1" dirty="0" smtClean="0"/>
              <a:t>Pl. Magyar Táplálékallergia és Intolerancia</a:t>
            </a:r>
          </a:p>
          <a:p>
            <a:pPr marL="457200" lvl="1" indent="0">
              <a:buNone/>
            </a:pPr>
            <a:r>
              <a:rPr lang="hu-HU" b="1" dirty="0" smtClean="0"/>
              <a:t>Adatbank, </a:t>
            </a:r>
            <a:r>
              <a:rPr lang="hu-HU" b="1" dirty="0" err="1" smtClean="0"/>
              <a:t>www.taplalekallergia.hu</a:t>
            </a:r>
            <a:endParaRPr lang="hu-HU" b="1" dirty="0" smtClean="0"/>
          </a:p>
          <a:p>
            <a:r>
              <a:rPr lang="hu-HU" b="1" dirty="0" smtClean="0"/>
              <a:t>Allergének feltüntetése az étlapon!</a:t>
            </a:r>
            <a:endParaRPr lang="hu-HU" b="1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87937" y="1719256"/>
            <a:ext cx="5504063" cy="4499429"/>
          </a:xfrm>
          <a:prstGeom prst="rect">
            <a:avLst/>
          </a:prstGeom>
          <a:effectLst>
            <a:softEdge rad="203200"/>
          </a:effectLst>
        </p:spPr>
      </p:pic>
    </p:spTree>
    <p:extLst>
      <p:ext uri="{BB962C8B-B14F-4D97-AF65-F5344CB8AC3E}">
        <p14:creationId xmlns:p14="http://schemas.microsoft.com/office/powerpoint/2010/main" xmlns="" val="276698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 smtClean="0"/>
              <a:t>Kivitelezés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85800" y="1410887"/>
            <a:ext cx="10820400" cy="5135056"/>
          </a:xfrm>
        </p:spPr>
        <p:txBody>
          <a:bodyPr>
            <a:normAutofit/>
          </a:bodyPr>
          <a:lstStyle/>
          <a:p>
            <a:endParaRPr lang="hu-HU" b="1" dirty="0" smtClean="0"/>
          </a:p>
          <a:p>
            <a:endParaRPr lang="hu-HU" b="1" dirty="0" smtClean="0"/>
          </a:p>
          <a:p>
            <a:endParaRPr lang="hu-HU" b="1" dirty="0"/>
          </a:p>
          <a:p>
            <a:r>
              <a:rPr lang="hu-HU" b="1" dirty="0" smtClean="0"/>
              <a:t>A szülő hozza be az ételt</a:t>
            </a:r>
          </a:p>
          <a:p>
            <a:endParaRPr lang="hu-HU" b="1" dirty="0" smtClean="0"/>
          </a:p>
          <a:p>
            <a:r>
              <a:rPr lang="hu-HU" b="1" dirty="0" smtClean="0"/>
              <a:t>Saját élelmezés                 </a:t>
            </a:r>
            <a:r>
              <a:rPr lang="hu-HU" b="1" dirty="0" smtClean="0">
                <a:sym typeface="Wingdings" panose="05000000000000000000" pitchFamily="2" charset="2"/>
              </a:rPr>
              <a:t>normál konyha – diétás konyha 							(személyi &amp; tárgyi feltételek!)</a:t>
            </a:r>
          </a:p>
          <a:p>
            <a:r>
              <a:rPr lang="hu-HU" b="1" dirty="0" smtClean="0"/>
              <a:t>Megbízott </a:t>
            </a:r>
            <a:r>
              <a:rPr lang="hu-HU" b="1" dirty="0" err="1" smtClean="0"/>
              <a:t>közétkeztető</a:t>
            </a:r>
            <a:r>
              <a:rPr lang="hu-HU" b="1" dirty="0" smtClean="0"/>
              <a:t> cég</a:t>
            </a:r>
          </a:p>
          <a:p>
            <a:endParaRPr lang="hu-HU" b="1" dirty="0" smtClean="0"/>
          </a:p>
          <a:p>
            <a:r>
              <a:rPr lang="hu-HU" b="1" dirty="0" smtClean="0"/>
              <a:t>Saját konyha</a:t>
            </a:r>
          </a:p>
          <a:p>
            <a:endParaRPr lang="hu-HU" b="1" dirty="0" smtClean="0"/>
          </a:p>
          <a:p>
            <a:r>
              <a:rPr lang="hu-HU" b="1" dirty="0" smtClean="0"/>
              <a:t>Báziskonyha – tálalókonyha</a:t>
            </a:r>
          </a:p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82674" y="4177887"/>
            <a:ext cx="4709326" cy="2757714"/>
          </a:xfrm>
          <a:prstGeom prst="rect">
            <a:avLst/>
          </a:prstGeom>
          <a:ln>
            <a:noFill/>
          </a:ln>
          <a:effectLst>
            <a:softEdge rad="330200"/>
          </a:effectLst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35285" y="508000"/>
            <a:ext cx="3344862" cy="2419430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xmlns="" val="202322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/>
              <a:t>A jogszabályok elérhetősége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dirty="0" smtClean="0"/>
              <a:t>• </a:t>
            </a:r>
            <a:r>
              <a:rPr lang="hu-HU" dirty="0" err="1"/>
              <a:t>www.ccvista.taiex.be</a:t>
            </a:r>
            <a:r>
              <a:rPr lang="hu-HU" dirty="0"/>
              <a:t> </a:t>
            </a: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• </a:t>
            </a:r>
            <a:r>
              <a:rPr lang="hu-HU" dirty="0" err="1" smtClean="0">
                <a:hlinkClick r:id="rId2"/>
              </a:rPr>
              <a:t>www.cordis.lu</a:t>
            </a:r>
            <a:r>
              <a:rPr lang="hu-HU" dirty="0" smtClean="0">
                <a:hlinkClick r:id="rId2"/>
              </a:rPr>
              <a:t>/fp6</a:t>
            </a: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 </a:t>
            </a:r>
            <a:r>
              <a:rPr lang="hu-HU" dirty="0"/>
              <a:t>• </a:t>
            </a:r>
            <a:r>
              <a:rPr lang="hu-HU" dirty="0" err="1"/>
              <a:t>www.efsa.eu.int</a:t>
            </a:r>
            <a:r>
              <a:rPr lang="hu-HU" dirty="0"/>
              <a:t> </a:t>
            </a: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• </a:t>
            </a:r>
            <a:r>
              <a:rPr lang="hu-HU" dirty="0" err="1" smtClean="0">
                <a:hlinkClick r:id="rId3"/>
              </a:rPr>
              <a:t>www.euroinfo.hu</a:t>
            </a: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 </a:t>
            </a:r>
            <a:r>
              <a:rPr lang="hu-HU" dirty="0"/>
              <a:t>• </a:t>
            </a:r>
            <a:r>
              <a:rPr lang="hu-HU" dirty="0" err="1"/>
              <a:t>www.europa.eu.int</a:t>
            </a:r>
            <a:r>
              <a:rPr lang="hu-HU" dirty="0"/>
              <a:t>/</a:t>
            </a:r>
            <a:r>
              <a:rPr lang="hu-HU" dirty="0" err="1"/>
              <a:t>eur-lex</a:t>
            </a:r>
            <a:r>
              <a:rPr lang="hu-HU" dirty="0"/>
              <a:t>/en/index </a:t>
            </a: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• </a:t>
            </a:r>
            <a:r>
              <a:rPr lang="hu-HU" dirty="0" err="1"/>
              <a:t>www.fvm.hu</a:t>
            </a:r>
            <a:r>
              <a:rPr lang="hu-HU" dirty="0"/>
              <a:t> </a:t>
            </a: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• </a:t>
            </a:r>
            <a:r>
              <a:rPr lang="hu-HU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4"/>
              </a:rPr>
              <a:t>www.im.hu</a:t>
            </a:r>
            <a:endParaRPr lang="hu-H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hu-HU" dirty="0" smtClean="0"/>
              <a:t> </a:t>
            </a:r>
            <a:r>
              <a:rPr lang="hu-HU" dirty="0"/>
              <a:t>• </a:t>
            </a:r>
            <a:r>
              <a:rPr lang="hu-HU" dirty="0" err="1"/>
              <a:t>www.omgk.hu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9221511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r"/>
            <a:r>
              <a:rPr lang="hu-HU" b="1" dirty="0" smtClean="0"/>
              <a:t>Köszönöm a figyelmet!</a:t>
            </a:r>
            <a:endParaRPr lang="hu-HU" b="1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0163" y="2516805"/>
            <a:ext cx="3048000" cy="203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165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ondenzcsík">
  <a:themeElements>
    <a:clrScheme name="Kondenzcsík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Kondenzcsík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denzcsík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Kondenzcsík</Template>
  <TotalTime>1036</TotalTime>
  <Words>490</Words>
  <Application>Microsoft Office PowerPoint</Application>
  <PresentationFormat>Egyéni</PresentationFormat>
  <Paragraphs>122</Paragraphs>
  <Slides>18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18</vt:i4>
      </vt:variant>
    </vt:vector>
  </HeadingPairs>
  <TitlesOfParts>
    <vt:vector size="19" baseType="lpstr">
      <vt:lpstr>Kondenzcsík</vt:lpstr>
      <vt:lpstr>Ételallergiák és intoleranciák óvodai vonatkozásai</vt:lpstr>
      <vt:lpstr>Epidemiológia </vt:lpstr>
      <vt:lpstr>3. dia</vt:lpstr>
      <vt:lpstr>4. dia</vt:lpstr>
      <vt:lpstr>5. dia</vt:lpstr>
      <vt:lpstr>diagnosztika</vt:lpstr>
      <vt:lpstr>Tünettan I.</vt:lpstr>
      <vt:lpstr>Tünettan II.</vt:lpstr>
      <vt:lpstr>Terápia = eliminácós étrend </vt:lpstr>
      <vt:lpstr>A 14 fő potenciális allergén</vt:lpstr>
      <vt:lpstr>Mi a keresztallergia?</vt:lpstr>
      <vt:lpstr>Laktóz intolerancia</vt:lpstr>
      <vt:lpstr>A sokarcú coeliakia</vt:lpstr>
      <vt:lpstr>Fruktóz felszívódási zavarok</vt:lpstr>
      <vt:lpstr>Mire figyeljünk oda mi - szakemberek??</vt:lpstr>
      <vt:lpstr>Kivitelezés</vt:lpstr>
      <vt:lpstr>A jogszabályok elérhetősége </vt:lpstr>
      <vt:lpstr>Köszönöm a figyelmet!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Ételallergiák és intoleranciák óvodai vonatkozásai</dc:title>
  <dc:creator>Babett</dc:creator>
  <cp:lastModifiedBy>Petike</cp:lastModifiedBy>
  <cp:revision>78</cp:revision>
  <dcterms:created xsi:type="dcterms:W3CDTF">2016-10-12T15:57:36Z</dcterms:created>
  <dcterms:modified xsi:type="dcterms:W3CDTF">2016-10-14T19:46:09Z</dcterms:modified>
</cp:coreProperties>
</file>